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78" r:id="rId3"/>
    <p:sldId id="257" r:id="rId4"/>
    <p:sldId id="277" r:id="rId5"/>
    <p:sldId id="275" r:id="rId6"/>
    <p:sldId id="281" r:id="rId7"/>
    <p:sldId id="282" r:id="rId8"/>
    <p:sldId id="283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17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5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9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47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406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50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8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48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6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4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4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95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6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78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3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3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4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B034F38-53A2-4CB4-AFF9-3C53068BA939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4779F-06BB-4CE8-9171-CB3A72B2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03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8700" y="231495"/>
            <a:ext cx="10083800" cy="1713052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КГБУ СО «Комплексный </a:t>
            </a:r>
            <a:r>
              <a:rPr lang="ru-RU" sz="4800" dirty="0" smtClean="0"/>
              <a:t>ЦСОН «</a:t>
            </a:r>
            <a:r>
              <a:rPr lang="ru-RU" sz="4800" dirty="0" err="1" smtClean="0"/>
              <a:t>Козульский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3195" y="5153890"/>
            <a:ext cx="7427418" cy="4849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67" y="1944547"/>
            <a:ext cx="8870066" cy="47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шаги на сцене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26329" r="845" b="18819"/>
          <a:stretch/>
        </p:blipFill>
        <p:spPr>
          <a:xfrm>
            <a:off x="5591185" y="1152983"/>
            <a:ext cx="6458673" cy="3112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829062" y="3113590"/>
            <a:ext cx="3831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п</a:t>
            </a:r>
            <a:r>
              <a:rPr lang="ru-RU" sz="4000" dirty="0" smtClean="0"/>
              <a:t>. Лазурный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5721" r="9544" b="20886"/>
          <a:stretch/>
        </p:blipFill>
        <p:spPr>
          <a:xfrm>
            <a:off x="158245" y="1110733"/>
            <a:ext cx="5432940" cy="3197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84558" y="3189484"/>
            <a:ext cx="3008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</a:t>
            </a:r>
            <a:r>
              <a:rPr lang="ru-RU" sz="2800" dirty="0" smtClean="0"/>
              <a:t>. </a:t>
            </a:r>
            <a:r>
              <a:rPr lang="ru-RU" sz="2800" dirty="0" err="1" smtClean="0"/>
              <a:t>Можарский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21420" r="2077" b="2631"/>
          <a:stretch/>
        </p:blipFill>
        <p:spPr>
          <a:xfrm>
            <a:off x="902825" y="4351258"/>
            <a:ext cx="3900669" cy="2506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5" t="37668" r="11599" b="14584"/>
          <a:stretch/>
        </p:blipFill>
        <p:spPr>
          <a:xfrm>
            <a:off x="6389226" y="4351258"/>
            <a:ext cx="3946966" cy="239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49928" y="5848899"/>
            <a:ext cx="5694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П. Новочернореченский </a:t>
            </a:r>
          </a:p>
          <a:p>
            <a:pPr algn="ctr"/>
            <a:r>
              <a:rPr lang="ru-RU" sz="2000" dirty="0" smtClean="0"/>
              <a:t>Отделение временного пребывания граждан пожилого возраста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157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Через пол года  музыкального руководителя</a:t>
            </a:r>
            <a:r>
              <a:rPr lang="ru-RU" sz="3200" dirty="0">
                <a:solidFill>
                  <a:srgbClr val="EBEBEB"/>
                </a:solidFill>
              </a:rPr>
              <a:t> В.Г. </a:t>
            </a:r>
            <a:r>
              <a:rPr lang="ru-RU" sz="3200" dirty="0" err="1" smtClean="0">
                <a:solidFill>
                  <a:srgbClr val="EBEBEB"/>
                </a:solidFill>
              </a:rPr>
              <a:t>Андроненко</a:t>
            </a:r>
            <a:r>
              <a:rPr lang="ru-RU" sz="3200" dirty="0" smtClean="0">
                <a:solidFill>
                  <a:srgbClr val="EBEBEB"/>
                </a:solidFill>
              </a:rPr>
              <a:t> </a:t>
            </a:r>
            <a:r>
              <a:rPr lang="ru-RU" sz="3200" dirty="0" smtClean="0"/>
              <a:t>сменила </a:t>
            </a:r>
            <a:r>
              <a:rPr lang="ru-RU" sz="3200" dirty="0" smtClean="0">
                <a:solidFill>
                  <a:srgbClr val="EBEBEB"/>
                </a:solidFill>
              </a:rPr>
              <a:t>Г.П</a:t>
            </a:r>
            <a:r>
              <a:rPr lang="ru-RU" sz="3200" dirty="0" smtClean="0">
                <a:solidFill>
                  <a:srgbClr val="EBEBEB"/>
                </a:solidFill>
              </a:rPr>
              <a:t>. </a:t>
            </a:r>
            <a:r>
              <a:rPr lang="ru-RU" sz="3200" dirty="0" smtClean="0"/>
              <a:t>Павлова</a:t>
            </a:r>
            <a:r>
              <a:rPr lang="ru-RU" sz="3200" dirty="0" smtClean="0"/>
              <a:t>, </a:t>
            </a:r>
            <a:r>
              <a:rPr lang="ru-RU" sz="3200" dirty="0" smtClean="0"/>
              <a:t>она по сей день работает с пожилыми людьми в данном направлении.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 t="34666" r="17272" b="781"/>
          <a:stretch/>
        </p:blipFill>
        <p:spPr>
          <a:xfrm>
            <a:off x="0" y="2639028"/>
            <a:ext cx="3379807" cy="2708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21434" r="11350" b="21182"/>
          <a:stretch/>
        </p:blipFill>
        <p:spPr>
          <a:xfrm>
            <a:off x="2442259" y="2684028"/>
            <a:ext cx="6504972" cy="3761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t="28860" r="33123" b="12406"/>
          <a:stretch/>
        </p:blipFill>
        <p:spPr>
          <a:xfrm>
            <a:off x="8678231" y="3334808"/>
            <a:ext cx="3513769" cy="35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40" y="4754662"/>
            <a:ext cx="2428875" cy="1885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96770"/>
            <a:ext cx="9404723" cy="10532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Новый баян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122744"/>
            <a:ext cx="8946541" cy="5125655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</a:rPr>
              <a:t>В 2014 году директор и заведующая социально-реабилитационного отделения обратились к </a:t>
            </a:r>
            <a:r>
              <a:rPr lang="ru-RU" sz="2800" dirty="0">
                <a:solidFill>
                  <a:srgbClr val="FFC000"/>
                </a:solidFill>
              </a:rPr>
              <a:t>Д</a:t>
            </a:r>
            <a:r>
              <a:rPr lang="ru-RU" sz="2800" dirty="0" smtClean="0">
                <a:solidFill>
                  <a:srgbClr val="FFC000"/>
                </a:solidFill>
              </a:rPr>
              <a:t>епутату Законодательного Собрания Красноярского края третьего созыва  Гольдману Роману Григорьевичу для приобретения нового музыкального инструмента (баян).</a:t>
            </a:r>
          </a:p>
          <a:p>
            <a:pPr algn="just"/>
            <a:r>
              <a:rPr lang="ru-RU" sz="2800" dirty="0" smtClean="0">
                <a:solidFill>
                  <a:srgbClr val="FFC000"/>
                </a:solidFill>
              </a:rPr>
              <a:t>Баян был вручен в торжественной обстановке. </a:t>
            </a:r>
            <a:r>
              <a:rPr lang="ru-RU" sz="2800" dirty="0">
                <a:solidFill>
                  <a:srgbClr val="FFC000"/>
                </a:solidFill>
              </a:rPr>
              <a:t>П</a:t>
            </a:r>
            <a:r>
              <a:rPr lang="ru-RU" sz="2800" dirty="0" smtClean="0">
                <a:solidFill>
                  <a:srgbClr val="FFC000"/>
                </a:solidFill>
              </a:rPr>
              <a:t>осле вручения состоялся концерт ансамбля «Гармония»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15190" r="4956" b="11055"/>
          <a:stretch/>
        </p:blipFill>
        <p:spPr>
          <a:xfrm>
            <a:off x="1567280" y="2273300"/>
            <a:ext cx="8175735" cy="4584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66218"/>
            <a:ext cx="9404723" cy="1111169"/>
          </a:xfrm>
        </p:spPr>
        <p:txBody>
          <a:bodyPr/>
          <a:lstStyle/>
          <a:p>
            <a:pPr algn="ctr"/>
            <a:r>
              <a:rPr lang="ru-RU" dirty="0" smtClean="0"/>
              <a:t>Обновление состава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300" y="1006999"/>
            <a:ext cx="11353800" cy="51488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/>
              <a:t>Постепенно состав ансамбля увеличивался, в 2017году в коллектив пришел Председатель Совета Ветеранов Козульского р-на </a:t>
            </a:r>
            <a:r>
              <a:rPr lang="ru-RU" sz="1800" dirty="0">
                <a:solidFill>
                  <a:prstClr val="white"/>
                </a:solidFill>
              </a:rPr>
              <a:t>Валерий Андреевич </a:t>
            </a:r>
            <a:r>
              <a:rPr lang="ru-RU" sz="1800" dirty="0" err="1" smtClean="0"/>
              <a:t>Чепрасов</a:t>
            </a:r>
            <a:r>
              <a:rPr lang="ru-RU" sz="1800" dirty="0" smtClean="0"/>
              <a:t>, благодаря его авторитету и профессиональному  подходу музыкального руководителя, коллектив увеличился до 20 человек. Так постепенно проект перерос в программу «Гармония»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06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18941" r="1547" b="24231"/>
          <a:stretch/>
        </p:blipFill>
        <p:spPr>
          <a:xfrm>
            <a:off x="20146" y="163240"/>
            <a:ext cx="5393802" cy="238438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0632" r="6541" b="32658"/>
          <a:stretch/>
        </p:blipFill>
        <p:spPr>
          <a:xfrm>
            <a:off x="24687" y="3242004"/>
            <a:ext cx="6428155" cy="3615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8658" r="13160" b="34546"/>
          <a:stretch/>
        </p:blipFill>
        <p:spPr>
          <a:xfrm>
            <a:off x="5927380" y="63879"/>
            <a:ext cx="6264620" cy="3374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15412" r="3939" b="35757"/>
          <a:stretch/>
        </p:blipFill>
        <p:spPr>
          <a:xfrm>
            <a:off x="6448301" y="3633849"/>
            <a:ext cx="5767448" cy="3151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4530" y="285601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11" name="Пятно 1 10"/>
          <p:cNvSpPr/>
          <p:nvPr/>
        </p:nvSpPr>
        <p:spPr>
          <a:xfrm>
            <a:off x="365732" y="2439577"/>
            <a:ext cx="964304" cy="83287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10670175" y="3199494"/>
            <a:ext cx="760021" cy="72435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5413948" y="163240"/>
            <a:ext cx="939351" cy="80606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лыбающееся лицо 13"/>
          <p:cNvSpPr/>
          <p:nvPr/>
        </p:nvSpPr>
        <p:spPr>
          <a:xfrm>
            <a:off x="4321437" y="2714179"/>
            <a:ext cx="1115080" cy="9466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ердце 14"/>
          <p:cNvSpPr/>
          <p:nvPr/>
        </p:nvSpPr>
        <p:spPr>
          <a:xfrm>
            <a:off x="6715627" y="3111839"/>
            <a:ext cx="1145838" cy="74764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Сейчас коллектив узнаваем и любим в </a:t>
            </a:r>
            <a:r>
              <a:rPr lang="ru-RU" dirty="0" err="1" smtClean="0"/>
              <a:t>п.Козулька</a:t>
            </a:r>
            <a:r>
              <a:rPr lang="ru-RU" dirty="0" smtClean="0"/>
              <a:t> и в </a:t>
            </a:r>
            <a:r>
              <a:rPr lang="ru-RU" dirty="0" err="1" smtClean="0"/>
              <a:t>Козульском</a:t>
            </a:r>
            <a:r>
              <a:rPr lang="ru-RU" dirty="0" smtClean="0"/>
              <a:t> районе.</a:t>
            </a:r>
            <a:br>
              <a:rPr lang="ru-RU" dirty="0" smtClean="0"/>
            </a:br>
            <a:r>
              <a:rPr lang="ru-RU" dirty="0" smtClean="0"/>
              <a:t>Участники ансамбля выезжали на различные выступления в </a:t>
            </a:r>
            <a:r>
              <a:rPr lang="ru-RU" dirty="0" err="1" smtClean="0"/>
              <a:t>г.Красноярск</a:t>
            </a:r>
            <a:r>
              <a:rPr lang="ru-RU" dirty="0" smtClean="0"/>
              <a:t>, </a:t>
            </a:r>
            <a:r>
              <a:rPr lang="ru-RU" dirty="0" err="1" smtClean="0"/>
              <a:t>г.Ачинск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г.Ужур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17236" r="1"/>
          <a:stretch/>
        </p:blipFill>
        <p:spPr>
          <a:xfrm>
            <a:off x="6961210" y="3740727"/>
            <a:ext cx="4969533" cy="3117273"/>
          </a:xfrm>
        </p:spPr>
      </p:pic>
    </p:spTree>
    <p:extLst>
      <p:ext uri="{BB962C8B-B14F-4D97-AF65-F5344CB8AC3E}">
        <p14:creationId xmlns:p14="http://schemas.microsoft.com/office/powerpoint/2010/main" val="23291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7200" dirty="0" smtClean="0">
                <a:solidFill>
                  <a:srgbClr val="C00000"/>
                </a:solidFill>
              </a:rPr>
              <a:t>Репертуар </a:t>
            </a:r>
            <a:br>
              <a:rPr lang="ru-RU" sz="7200" dirty="0" smtClean="0">
                <a:solidFill>
                  <a:srgbClr val="C00000"/>
                </a:solidFill>
              </a:rPr>
            </a:b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Участники ансамбля «Гармония»  выступают не только с песнями, но также включают в свою концертную программу стихи, басни, частушки. 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После прихода мужчин в коллектив включили и танцы, (Вальс, Кадриль)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6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/>
              <a:t>«Семья»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591294"/>
            <a:ext cx="9216345" cy="4657105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За столько лет участники ансамбля стали друг другу уже как родные, поэтому встречи у них проходят не только во время репетиций. Они совместно отмечают Дни рождения, праздники (8 марта, 23 февраля, Новый год и .</a:t>
            </a:r>
            <a:r>
              <a:rPr lang="ru-RU" sz="2800" dirty="0" err="1" smtClean="0"/>
              <a:t>тд</a:t>
            </a:r>
            <a:r>
              <a:rPr lang="ru-RU" sz="2800" dirty="0" smtClean="0"/>
              <a:t>.).</a:t>
            </a:r>
          </a:p>
          <a:p>
            <a:pPr algn="just"/>
            <a:r>
              <a:rPr lang="ru-RU" sz="2800" dirty="0"/>
              <a:t>В</a:t>
            </a:r>
            <a:r>
              <a:rPr lang="ru-RU" sz="2800" dirty="0" smtClean="0"/>
              <a:t>ыезжают на культурные мероприятия, в зоопарк и на природу.</a:t>
            </a:r>
          </a:p>
          <a:p>
            <a:pPr algn="just"/>
            <a:r>
              <a:rPr lang="ru-RU" sz="2800" dirty="0" smtClean="0"/>
              <a:t> </a:t>
            </a:r>
            <a:r>
              <a:rPr lang="ru-RU" sz="2800" dirty="0"/>
              <a:t>В</a:t>
            </a:r>
            <a:r>
              <a:rPr lang="ru-RU" sz="2800" dirty="0" smtClean="0"/>
              <a:t> трудную минуту всегда готовы прийти на помощь друг другу, кто словом, кто делом. </a:t>
            </a:r>
            <a:r>
              <a:rPr lang="ru-RU" sz="2800" dirty="0"/>
              <a:t>О</a:t>
            </a:r>
            <a:r>
              <a:rPr lang="ru-RU" sz="2800" dirty="0" smtClean="0"/>
              <a:t>дного человека в беде не оставят.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7099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19"/>
            <a:ext cx="5004977" cy="37537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24589"/>
          <a:stretch/>
        </p:blipFill>
        <p:spPr>
          <a:xfrm>
            <a:off x="4722406" y="1"/>
            <a:ext cx="3940618" cy="4077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10472" r="10146" b="16152"/>
          <a:stretch/>
        </p:blipFill>
        <p:spPr>
          <a:xfrm>
            <a:off x="0" y="3753734"/>
            <a:ext cx="5343105" cy="3058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22545" r="22662" b="22771"/>
          <a:stretch/>
        </p:blipFill>
        <p:spPr>
          <a:xfrm>
            <a:off x="5344721" y="3277590"/>
            <a:ext cx="6847279" cy="3580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22840" r="25187" b="14377"/>
          <a:stretch/>
        </p:blipFill>
        <p:spPr>
          <a:xfrm>
            <a:off x="8661409" y="1"/>
            <a:ext cx="3532207" cy="32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83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258784"/>
            <a:ext cx="8946541" cy="4989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149"/>
            <a:ext cx="3123265" cy="4453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22" y="2478649"/>
            <a:ext cx="2933760" cy="4183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2224976"/>
            <a:ext cx="3289541" cy="4690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72" y="1152983"/>
            <a:ext cx="3372328" cy="48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9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Состав центра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7" y="1460666"/>
            <a:ext cx="9785267" cy="4787734"/>
          </a:xfrm>
        </p:spPr>
        <p:txBody>
          <a:bodyPr>
            <a:normAutofit fontScale="92500"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Ширшова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Анатольевна—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8 (39154) 2-12-17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социального обслуживания на дому: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Зав.отделением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 – Мельницкая Галина Аркадьевна, т. 8 (39154) 2-12-17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Зав.отделением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№2 – Наркевич Любовь Анатольевна, т. 8 902 523 51 94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Зав.отделением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№3 – Каптюк Людмила Егоровна, т. 8 (39154) 2-12-17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срочного социального обслуживания: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Зав.отделением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Трушкова Наталья Сергеевна,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8 (39154) 2-12-17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Социально-реабилитационное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для граждан пожилого возраста и инвалидов, детей и лиц с ограниченными возможностями: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отделением Болсуновская Евгения Ивановна, т. 8 (39154) 2-12-17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социальной помощи семье и детям: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Зав. отделением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Ярмолович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Валерьевна, т. 8 (39154) 2-14-93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348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66" y="1069856"/>
            <a:ext cx="2900976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71" y="2057081"/>
            <a:ext cx="3445972" cy="4800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73" y="1235033"/>
            <a:ext cx="3494288" cy="4804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37" y="2154259"/>
            <a:ext cx="3350226" cy="46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0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93818" cy="3432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5" y="3432352"/>
            <a:ext cx="2503623" cy="3425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60" y="1436217"/>
            <a:ext cx="3640116" cy="5191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21" y="71042"/>
            <a:ext cx="3690279" cy="5074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76" y="2704528"/>
            <a:ext cx="2865418" cy="40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9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25632"/>
            <a:ext cx="9404723" cy="855024"/>
          </a:xfrm>
        </p:spPr>
        <p:txBody>
          <a:bodyPr/>
          <a:lstStyle/>
          <a:p>
            <a:pPr algn="ctr"/>
            <a:r>
              <a:rPr lang="ru-RU" dirty="0" smtClean="0"/>
              <a:t>О нас пишут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06" y="890649"/>
            <a:ext cx="9812348" cy="5357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Очень часто выступления ансамбля «Гармония» освещаются в местной газете «Авангард»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6926" r="1334" b="9091"/>
          <a:stretch/>
        </p:blipFill>
        <p:spPr>
          <a:xfrm>
            <a:off x="0" y="1820884"/>
            <a:ext cx="3817688" cy="4217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6144" r="14205" b="4691"/>
          <a:stretch/>
        </p:blipFill>
        <p:spPr>
          <a:xfrm>
            <a:off x="5348472" y="1820884"/>
            <a:ext cx="4337866" cy="3025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5021" r="11809" b="50131"/>
          <a:stretch/>
        </p:blipFill>
        <p:spPr>
          <a:xfrm>
            <a:off x="8617198" y="3929743"/>
            <a:ext cx="3564462" cy="2814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7660" r="1977" b="13011"/>
          <a:stretch/>
        </p:blipFill>
        <p:spPr>
          <a:xfrm>
            <a:off x="3851902" y="4732317"/>
            <a:ext cx="4527790" cy="21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8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7" y="0"/>
            <a:ext cx="2614591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4375" r="4987" b="3983"/>
          <a:stretch/>
        </p:blipFill>
        <p:spPr>
          <a:xfrm>
            <a:off x="5827038" y="37779"/>
            <a:ext cx="3740727" cy="6139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6" b="8398"/>
          <a:stretch/>
        </p:blipFill>
        <p:spPr>
          <a:xfrm>
            <a:off x="9567765" y="37779"/>
            <a:ext cx="2604794" cy="6282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r="6239" b="3057"/>
          <a:stretch/>
        </p:blipFill>
        <p:spPr>
          <a:xfrm>
            <a:off x="2914289" y="0"/>
            <a:ext cx="2912749" cy="6512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33180"/>
            <a:ext cx="3111334" cy="26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8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 smtClean="0"/>
              <a:t>Благодарности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" y="1615044"/>
            <a:ext cx="11507190" cy="46333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/>
              <a:t>Ансамбль «Гармония» выражает благодарность директору </a:t>
            </a:r>
            <a:r>
              <a:rPr lang="ru-RU" sz="2400" dirty="0" smtClean="0"/>
              <a:t>КГБУ </a:t>
            </a:r>
            <a:r>
              <a:rPr lang="ru-RU" sz="2400" dirty="0" smtClean="0"/>
              <a:t>СО </a:t>
            </a:r>
            <a:r>
              <a:rPr lang="ru-RU" sz="2400" dirty="0" smtClean="0"/>
              <a:t>«Комплексный </a:t>
            </a:r>
            <a:r>
              <a:rPr lang="ru-RU" sz="2400" dirty="0"/>
              <a:t>ЦСОН </a:t>
            </a:r>
            <a:r>
              <a:rPr lang="ru-RU" sz="2400" dirty="0" smtClean="0"/>
              <a:t>«</a:t>
            </a:r>
            <a:r>
              <a:rPr lang="ru-RU" sz="2400" dirty="0" err="1" smtClean="0"/>
              <a:t>Козульский</a:t>
            </a:r>
            <a:r>
              <a:rPr lang="ru-RU" sz="2400" dirty="0" smtClean="0"/>
              <a:t>» Светлане Анатольевне </a:t>
            </a:r>
            <a:r>
              <a:rPr lang="ru-RU" sz="2400" dirty="0" err="1" smtClean="0"/>
              <a:t>Ширшовой</a:t>
            </a:r>
            <a:r>
              <a:rPr lang="ru-RU" sz="2400" dirty="0" smtClean="0"/>
              <a:t>, </a:t>
            </a:r>
            <a:r>
              <a:rPr lang="ru-RU" sz="2400" dirty="0"/>
              <a:t>з</a:t>
            </a:r>
            <a:r>
              <a:rPr lang="ru-RU" sz="2400" dirty="0" smtClean="0"/>
              <a:t>аведующей социально-реабилитационного </a:t>
            </a:r>
            <a:r>
              <a:rPr lang="ru-RU" sz="2400" dirty="0" smtClean="0"/>
              <a:t>отделения для граждан пожилого возраста и </a:t>
            </a:r>
            <a:r>
              <a:rPr lang="ru-RU" sz="2400" dirty="0" err="1" smtClean="0"/>
              <a:t>инвалилов</a:t>
            </a:r>
            <a:r>
              <a:rPr lang="ru-RU" sz="2400" dirty="0" smtClean="0"/>
              <a:t>, детей и лиц с ограниченными возможностями </a:t>
            </a:r>
            <a:r>
              <a:rPr lang="ru-RU" sz="2400" dirty="0">
                <a:solidFill>
                  <a:prstClr val="white"/>
                </a:solidFill>
              </a:rPr>
              <a:t>Евгении </a:t>
            </a:r>
            <a:r>
              <a:rPr lang="ru-RU" sz="2400" dirty="0" smtClean="0">
                <a:solidFill>
                  <a:prstClr val="white"/>
                </a:solidFill>
              </a:rPr>
              <a:t>Ивановне </a:t>
            </a:r>
            <a:r>
              <a:rPr lang="ru-RU" sz="2400" dirty="0" smtClean="0"/>
              <a:t>Болсуновской за организацию работы с пожилыми людьми в Козульском р-не. </a:t>
            </a:r>
          </a:p>
          <a:p>
            <a:pPr marL="0" indent="0" algn="just">
              <a:buNone/>
            </a:pPr>
            <a:r>
              <a:rPr lang="ru-RU" sz="2400" dirty="0" smtClean="0"/>
              <a:t>Частным Предпринимателям Козульского района, за оказанную финансовую помощь на приобретение костюмов для участников ансамбля .</a:t>
            </a:r>
          </a:p>
          <a:p>
            <a:pPr marL="0" indent="0" algn="just">
              <a:buNone/>
            </a:pPr>
            <a:r>
              <a:rPr lang="ru-RU" sz="2400" dirty="0" smtClean="0"/>
              <a:t>Совету ветеранов за содействие в организации поездок в г. Красноярск, и за привлечение новых участников в ансамбль.</a:t>
            </a:r>
          </a:p>
          <a:p>
            <a:pPr marL="0" indent="0" algn="just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227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 новых встреч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89" y="1245551"/>
            <a:ext cx="8882743" cy="5475882"/>
          </a:xfrm>
        </p:spPr>
      </p:pic>
    </p:spTree>
    <p:extLst>
      <p:ext uri="{BB962C8B-B14F-4D97-AF65-F5344CB8AC3E}">
        <p14:creationId xmlns:p14="http://schemas.microsoft.com/office/powerpoint/2010/main" val="268122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6" y="319368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труктура учреждения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1" y="1719898"/>
            <a:ext cx="7248525" cy="4933949"/>
          </a:xfrm>
        </p:spPr>
      </p:pic>
    </p:spTree>
    <p:extLst>
      <p:ext uri="{BB962C8B-B14F-4D97-AF65-F5344CB8AC3E}">
        <p14:creationId xmlns:p14="http://schemas.microsoft.com/office/powerpoint/2010/main" val="8085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Направление работы с пожилыми людьми и инвалидами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962366"/>
              </p:ext>
            </p:extLst>
          </p:nvPr>
        </p:nvGraphicFramePr>
        <p:xfrm>
          <a:off x="1103313" y="2052638"/>
          <a:ext cx="8947150" cy="6400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947150"/>
              </a:tblGrid>
              <a:tr h="453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Социально-реабилитационное </a:t>
                      </a:r>
                      <a:r>
                        <a:rPr lang="ru-RU" dirty="0" smtClean="0"/>
                        <a:t>отделение для </a:t>
                      </a:r>
                      <a:r>
                        <a:rPr lang="ru-RU" dirty="0" err="1" smtClean="0"/>
                        <a:t>гаждан</a:t>
                      </a:r>
                      <a:r>
                        <a:rPr lang="ru-RU" dirty="0" smtClean="0"/>
                        <a:t> пожилого</a:t>
                      </a:r>
                      <a:r>
                        <a:rPr lang="ru-RU" baseline="0" dirty="0" smtClean="0"/>
                        <a:t> возраста и инвалидов, детей и лиц  с ограниченными возможностями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889959" y="2423478"/>
            <a:ext cx="45719" cy="735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178491" y="2505694"/>
            <a:ext cx="45719" cy="653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8894618" y="2505694"/>
            <a:ext cx="45719" cy="653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004704"/>
              </p:ext>
            </p:extLst>
          </p:nvPr>
        </p:nvGraphicFramePr>
        <p:xfrm>
          <a:off x="1379397" y="3241964"/>
          <a:ext cx="1066842" cy="1936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42"/>
              </a:tblGrid>
              <a:tr h="193658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Культурно-досуговое</a:t>
                      </a:r>
                      <a:endParaRPr lang="ru-RU" sz="2000" dirty="0"/>
                    </a:p>
                  </a:txBody>
                  <a:tcPr vert="vert27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55979"/>
              </p:ext>
            </p:extLst>
          </p:nvPr>
        </p:nvGraphicFramePr>
        <p:xfrm>
          <a:off x="5601646" y="3241051"/>
          <a:ext cx="1199407" cy="1937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407"/>
              </a:tblGrid>
              <a:tr h="1937502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Физкультурнооздоровительное</a:t>
                      </a:r>
                      <a:endParaRPr lang="ru-RU" sz="2000" dirty="0"/>
                    </a:p>
                  </a:txBody>
                  <a:tcPr vert="vert27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769145"/>
              </p:ext>
            </p:extLst>
          </p:nvPr>
        </p:nvGraphicFramePr>
        <p:xfrm>
          <a:off x="8312727" y="3241051"/>
          <a:ext cx="1080655" cy="1937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655"/>
              </a:tblGrid>
              <a:tr h="1937502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err="1" smtClean="0"/>
                        <a:t>Инфармацонные</a:t>
                      </a:r>
                      <a:r>
                        <a:rPr lang="ru-RU" baseline="0" dirty="0" smtClean="0"/>
                        <a:t> технологии</a:t>
                      </a:r>
                      <a:endParaRPr lang="ru-RU" dirty="0"/>
                    </a:p>
                  </a:txBody>
                  <a:tcPr vert="vert270"/>
                </a:tc>
              </a:tr>
            </a:tbl>
          </a:graphicData>
        </a:graphic>
      </p:graphicFrame>
      <p:sp>
        <p:nvSpPr>
          <p:cNvPr id="12" name="Стрелка вниз 11"/>
          <p:cNvSpPr/>
          <p:nvPr/>
        </p:nvSpPr>
        <p:spPr>
          <a:xfrm>
            <a:off x="1998046" y="5231144"/>
            <a:ext cx="45719" cy="521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32234"/>
              </p:ext>
            </p:extLst>
          </p:nvPr>
        </p:nvGraphicFramePr>
        <p:xfrm>
          <a:off x="1735580" y="5808133"/>
          <a:ext cx="1791315" cy="89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315"/>
              </a:tblGrid>
              <a:tr h="89724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Программа</a:t>
                      </a:r>
                      <a:r>
                        <a:rPr lang="ru-RU" sz="2000" baseline="0" dirty="0" smtClean="0"/>
                        <a:t> «Гармония»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3801533" y="2505695"/>
            <a:ext cx="50800" cy="653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58632" y="3205661"/>
            <a:ext cx="884767" cy="20082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/>
              <a:t>Социально-психологическая</a:t>
            </a:r>
            <a:endParaRPr lang="ru-RU" sz="2000" b="1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3522660" y="5260767"/>
            <a:ext cx="80435" cy="486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0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267" y="452718"/>
            <a:ext cx="9404723" cy="1400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C:\Users\Ребелитация\Desktop\Схема Приложение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3200"/>
            <a:ext cx="9004989" cy="643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21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ПРОГРАММЫ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306286"/>
            <a:ext cx="10644189" cy="53231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 smtClean="0"/>
              <a:t>Просматривая данные Росстата и Пенсионного фонда Российской Федерации за 2017-2019гг. мы видим стойкое увеличение населения достигшего пенсионного возраста.</a:t>
            </a:r>
          </a:p>
          <a:p>
            <a:pPr marL="0" indent="0" algn="just">
              <a:buNone/>
            </a:pPr>
            <a:r>
              <a:rPr lang="ru-RU" dirty="0" err="1"/>
              <a:t>Козульский</a:t>
            </a:r>
            <a:r>
              <a:rPr lang="ru-RU" dirty="0"/>
              <a:t> район не является исключением. По данным Краевого государственного казенного учреждения «Управление социальной защиты населения территориальное отделение по </a:t>
            </a:r>
            <a:r>
              <a:rPr lang="ru-RU" dirty="0" err="1"/>
              <a:t>Козульскому</a:t>
            </a:r>
            <a:r>
              <a:rPr lang="ru-RU" dirty="0"/>
              <a:t> району» на 01.01.2020г на учете состоит пожилых людей 50088чел., почти каждый третий человек в </a:t>
            </a:r>
            <a:r>
              <a:rPr lang="ru-RU" dirty="0" err="1"/>
              <a:t>Козульском</a:t>
            </a:r>
            <a:r>
              <a:rPr lang="ru-RU" dirty="0"/>
              <a:t> районе уже достиг пенсионного возраста.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С окончанием работы и выходом в долгожданный отпуск у большого количества людей в то же самое время появляется чувство изоляции от общества, что приводит к депрессиям и </a:t>
            </a:r>
            <a:r>
              <a:rPr lang="ru-RU" dirty="0" smtClean="0"/>
              <a:t>одиночеству.</a:t>
            </a:r>
          </a:p>
          <a:p>
            <a:pPr marL="0" indent="0" algn="just">
              <a:buNone/>
            </a:pPr>
            <a:r>
              <a:rPr lang="ru-RU" dirty="0" smtClean="0"/>
              <a:t>Повышение </a:t>
            </a:r>
            <a:r>
              <a:rPr lang="ru-RU" dirty="0"/>
              <a:t>качества жизни пожилых людей, решение проблемы одиночества, создание условий, обеспечивающих активную, продолжительную жизнь людей пожилого возраста – важная задача общества. Для решения данной задачи одним из направлений является программа «Гармония»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4327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341912"/>
            <a:ext cx="8946541" cy="4906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Создание комплекса мероприятий направленных на социально-психолого-педагогического сопровождение и поддержание творческой активности пожилых людей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7" t="173" r="12532" b="45800"/>
          <a:stretch/>
        </p:blipFill>
        <p:spPr>
          <a:xfrm>
            <a:off x="4726378" y="3169099"/>
            <a:ext cx="6911439" cy="35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23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01882"/>
            <a:ext cx="9404723" cy="688768"/>
          </a:xfrm>
        </p:spPr>
        <p:txBody>
          <a:bodyPr/>
          <a:lstStyle/>
          <a:p>
            <a:pPr algn="ctr"/>
            <a:r>
              <a:rPr lang="ru-RU" dirty="0"/>
              <a:t>З</a:t>
            </a:r>
            <a:r>
              <a:rPr lang="ru-RU" dirty="0" smtClean="0"/>
              <a:t>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" y="890650"/>
            <a:ext cx="11317185" cy="5581402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sz="2200" dirty="0"/>
              <a:t>улучшение общего состояния здоровья, поддержание здорового образа жизни и активного долголетия;</a:t>
            </a:r>
          </a:p>
          <a:p>
            <a:pPr lvl="0" algn="just"/>
            <a:r>
              <a:rPr lang="ru-RU" sz="2200" dirty="0"/>
              <a:t>создание условий для удовлетворения духовных и культурных потребностей граждан пожилого возраста; </a:t>
            </a:r>
          </a:p>
          <a:p>
            <a:pPr lvl="0" algn="just"/>
            <a:r>
              <a:rPr lang="ru-RU" sz="2200" dirty="0"/>
              <a:t>формирование новых интересов и помощь в освоении новых видов социально-культурной деятельности, позволяющих заполнить досуг, расширить музыкальный кругозор, адаптироваться к меняющемуся миру;</a:t>
            </a:r>
          </a:p>
          <a:p>
            <a:pPr lvl="0" algn="just"/>
            <a:r>
              <a:rPr lang="ru-RU" sz="2200" dirty="0"/>
              <a:t>повышение общего тонуса и улучшение </a:t>
            </a:r>
            <a:r>
              <a:rPr lang="ru-RU" sz="2200" dirty="0" err="1"/>
              <a:t>психо</a:t>
            </a:r>
            <a:r>
              <a:rPr lang="ru-RU" sz="2200" dirty="0"/>
              <a:t>-эмоционального состояния;</a:t>
            </a:r>
          </a:p>
          <a:p>
            <a:pPr lvl="0" algn="just"/>
            <a:r>
              <a:rPr lang="ru-RU" sz="2200" dirty="0"/>
              <a:t>сохранение и развитие человеческого потенциала;</a:t>
            </a:r>
          </a:p>
          <a:p>
            <a:pPr lvl="0" algn="just"/>
            <a:r>
              <a:rPr lang="ru-RU" sz="2200" dirty="0"/>
              <a:t>развитие творческих способностей и возможности для выступления на сцене; </a:t>
            </a:r>
          </a:p>
          <a:p>
            <a:pPr lvl="0" algn="just"/>
            <a:r>
              <a:rPr lang="ru-RU" sz="2200" dirty="0"/>
              <a:t>воспитание эмоционально-ценностного отношения к музыке, музыкального вкуса, устойчивого интереса к музыке;</a:t>
            </a:r>
          </a:p>
          <a:p>
            <a:pPr lvl="0" algn="just"/>
            <a:r>
              <a:rPr lang="ru-RU" sz="2200" dirty="0"/>
              <a:t>воспитание чувства коллективизма, товарищества, формирование ансамблевых качеств;</a:t>
            </a:r>
          </a:p>
          <a:p>
            <a:pPr lvl="0" algn="just"/>
            <a:r>
              <a:rPr lang="ru-RU" sz="2200" dirty="0"/>
              <a:t>воспитание чувства сопричастности к прекрасному.</a:t>
            </a:r>
          </a:p>
          <a:p>
            <a:pPr marL="0" indent="0" algn="ctr">
              <a:buNone/>
            </a:pPr>
            <a:r>
              <a:rPr lang="ru-RU" sz="2400" b="1" dirty="0"/>
              <a:t>Целевая аудитория</a:t>
            </a:r>
          </a:p>
          <a:p>
            <a:pPr marL="0" indent="0" algn="just">
              <a:buNone/>
            </a:pPr>
            <a:r>
              <a:rPr lang="ru-RU" sz="2400" dirty="0"/>
              <a:t>Пожилые люди и инвалиды в возрасте от 55 лет, не утратившие способность к самообслуживанию.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15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45395"/>
            <a:ext cx="9404723" cy="966507"/>
          </a:xfrm>
        </p:spPr>
        <p:txBody>
          <a:bodyPr/>
          <a:lstStyle/>
          <a:p>
            <a:pPr algn="ctr"/>
            <a:r>
              <a:rPr lang="ru-RU" dirty="0" smtClean="0"/>
              <a:t>Проект «Гармония»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1217" y="971550"/>
            <a:ext cx="8974509" cy="4762499"/>
          </a:xfrm>
        </p:spPr>
        <p:txBody>
          <a:bodyPr/>
          <a:lstStyle/>
          <a:p>
            <a:r>
              <a:rPr lang="ru-RU" sz="2400" dirty="0" smtClean="0"/>
              <a:t>В 2013 году в центр обратились граждане пожилого возраста с просьбой организовать занятия в музыкальном кружке.</a:t>
            </a:r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Решили создать проект «Гармония» под руководством </a:t>
            </a:r>
            <a:r>
              <a:rPr lang="ru-RU" sz="2400" dirty="0">
                <a:solidFill>
                  <a:prstClr val="white"/>
                </a:solidFill>
              </a:rPr>
              <a:t>В.Г. </a:t>
            </a:r>
            <a:r>
              <a:rPr lang="ru-RU" sz="2400" dirty="0" err="1" smtClean="0"/>
              <a:t>Андроненко</a:t>
            </a:r>
            <a:r>
              <a:rPr lang="ru-RU" sz="2400" dirty="0" smtClean="0"/>
              <a:t>. Коллектив состоял из 7 человек исполнителей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740658"/>
            <a:ext cx="2235616" cy="1487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t="25502" r="308" b="9400"/>
          <a:stretch/>
        </p:blipFill>
        <p:spPr>
          <a:xfrm>
            <a:off x="4629873" y="3946967"/>
            <a:ext cx="6736466" cy="27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1112</TotalTime>
  <Words>731</Words>
  <Application>Microsoft Office PowerPoint</Application>
  <PresentationFormat>Широкоэкранный</PresentationFormat>
  <Paragraphs>70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Ион</vt:lpstr>
      <vt:lpstr>КГБУ СО «Комплексный ЦСОН «Козульский»</vt:lpstr>
      <vt:lpstr>Состав центра</vt:lpstr>
      <vt:lpstr>Структура учреждения</vt:lpstr>
      <vt:lpstr>Направление работы с пожилыми людьми и инвалидами</vt:lpstr>
      <vt:lpstr>Презентация PowerPoint</vt:lpstr>
      <vt:lpstr>АКТУАЛЬНОСТЬ ПРОГРАММЫ </vt:lpstr>
      <vt:lpstr>ЦЕЛЬ</vt:lpstr>
      <vt:lpstr>ЗАДАЧИ</vt:lpstr>
      <vt:lpstr>Проект «Гармония»</vt:lpstr>
      <vt:lpstr>Первые шаги на сцене</vt:lpstr>
      <vt:lpstr>Через пол года  музыкального руководителя В.Г. Андроненко сменила Г.П. Павлова, она по сей день работает с пожилыми людьми в данном направлении.</vt:lpstr>
      <vt:lpstr>Новый баян </vt:lpstr>
      <vt:lpstr>Обновление состава</vt:lpstr>
      <vt:lpstr>Презентация PowerPoint</vt:lpstr>
      <vt:lpstr>Сейчас коллектив узнаваем и любим в п.Козулька и в Козульском районе. Участники ансамбля выезжали на различные выступления в г.Красноярск, г.Ачинск,  г.Ужур.</vt:lpstr>
      <vt:lpstr>Репертуар  </vt:lpstr>
      <vt:lpstr>«Семья»</vt:lpstr>
      <vt:lpstr>Презентация PowerPoint</vt:lpstr>
      <vt:lpstr>Наши достижения</vt:lpstr>
      <vt:lpstr>Презентация PowerPoint</vt:lpstr>
      <vt:lpstr>Презентация PowerPoint</vt:lpstr>
      <vt:lpstr>О нас пишут </vt:lpstr>
      <vt:lpstr>Презентация PowerPoint</vt:lpstr>
      <vt:lpstr>Благодарности</vt:lpstr>
      <vt:lpstr>До новых встреч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 СО «Козульский Комплексный ЦСОН»</dc:title>
  <dc:creator>админ</dc:creator>
  <cp:lastModifiedBy>Ребелитация</cp:lastModifiedBy>
  <cp:revision>63</cp:revision>
  <dcterms:created xsi:type="dcterms:W3CDTF">2019-02-11T06:13:08Z</dcterms:created>
  <dcterms:modified xsi:type="dcterms:W3CDTF">2020-11-09T07:28:51Z</dcterms:modified>
</cp:coreProperties>
</file>