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8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 snapToGrid="0" snapToObjects="1">
      <p:cViewPr varScale="1">
        <p:scale>
          <a:sx n="34" d="100"/>
          <a:sy n="34" d="100"/>
        </p:scale>
        <p:origin x="-756" y="-7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18288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Рисунок 8" descr="Рисунок 8"/>
          <p:cNvPicPr>
            <a:picLocks noChangeAspect="1"/>
          </p:cNvPicPr>
          <p:nvPr/>
        </p:nvPicPr>
        <p:blipFill>
          <a:blip r:embed="rId2" cstate="print">
            <a:extLst/>
          </a:blip>
          <a:srcRect t="1643" r="29363" b="13013"/>
          <a:stretch>
            <a:fillRect/>
          </a:stretch>
        </p:blipFill>
        <p:spPr>
          <a:xfrm flipH="1">
            <a:off x="-6140962" y="-1611"/>
            <a:ext cx="15695263" cy="1382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Рисунок 8" descr="Рисунок 8"/>
          <p:cNvPicPr>
            <a:picLocks noChangeAspect="1"/>
          </p:cNvPicPr>
          <p:nvPr/>
        </p:nvPicPr>
        <p:blipFill>
          <a:blip r:embed="rId3" cstate="print">
            <a:extLst/>
          </a:blip>
          <a:srcRect t="1643" r="29363" b="13013"/>
          <a:stretch>
            <a:fillRect/>
          </a:stretch>
        </p:blipFill>
        <p:spPr>
          <a:xfrm>
            <a:off x="9447580" y="-1611"/>
            <a:ext cx="15695262" cy="1382006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Фигура"/>
          <p:cNvSpPr/>
          <p:nvPr/>
        </p:nvSpPr>
        <p:spPr>
          <a:xfrm rot="10800000" flipH="1">
            <a:off x="-11899" y="-57260"/>
            <a:ext cx="14522349" cy="13830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2095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Службы социальной помощи «Ваша сиделка»"/>
          <p:cNvSpPr txBox="1"/>
          <p:nvPr/>
        </p:nvSpPr>
        <p:spPr>
          <a:xfrm>
            <a:off x="3501347" y="10543612"/>
            <a:ext cx="84774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Службы социальной помощи «Ваша сиделка»</a:t>
            </a:r>
          </a:p>
        </p:txBody>
      </p:sp>
      <p:sp>
        <p:nvSpPr>
          <p:cNvPr id="141" name="Республика Башкортостан, г. Благовещенск"/>
          <p:cNvSpPr txBox="1"/>
          <p:nvPr/>
        </p:nvSpPr>
        <p:spPr>
          <a:xfrm>
            <a:off x="1153642" y="11916800"/>
            <a:ext cx="829393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Intro Book"/>
                <a:ea typeface="Intro Book"/>
                <a:cs typeface="Intro Book"/>
                <a:sym typeface="Intro Book"/>
              </a:defRPr>
            </a:lvl1pPr>
          </a:lstStyle>
          <a:p>
            <a:pPr algn="l"/>
            <a:r>
              <a:rPr dirty="0" err="1"/>
              <a:t>Республика</a:t>
            </a:r>
            <a:r>
              <a:rPr dirty="0"/>
              <a:t> </a:t>
            </a:r>
            <a:r>
              <a:rPr dirty="0" err="1"/>
              <a:t>Башкортостан</a:t>
            </a:r>
            <a:r>
              <a:rPr dirty="0"/>
              <a:t>, </a:t>
            </a:r>
            <a:r>
              <a:rPr dirty="0" err="1"/>
              <a:t>г.Благовещенск</a:t>
            </a:r>
            <a:endParaRPr lang="ru-RU" dirty="0"/>
          </a:p>
          <a:p>
            <a:pPr algn="l"/>
            <a:r>
              <a:rPr lang="ru-RU" dirty="0"/>
              <a:t>Руководитель </a:t>
            </a:r>
            <a:r>
              <a:rPr lang="ru-RU" dirty="0" err="1"/>
              <a:t>Альфия</a:t>
            </a:r>
            <a:r>
              <a:rPr lang="ru-RU" dirty="0"/>
              <a:t> </a:t>
            </a:r>
            <a:r>
              <a:rPr lang="ru-RU" dirty="0" err="1"/>
              <a:t>Галиуллина</a:t>
            </a:r>
            <a:endParaRPr dirty="0"/>
          </a:p>
        </p:txBody>
      </p:sp>
      <p:pic>
        <p:nvPicPr>
          <p:cNvPr id="142" name="Изображение" descr="Изображение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22345" y="8418125"/>
            <a:ext cx="10263086" cy="2399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joshua-reddekopp-315821.jpeg" descr="joshua-reddekopp-315821.jpeg"/>
          <p:cNvPicPr>
            <a:picLocks noChangeAspect="1"/>
          </p:cNvPicPr>
          <p:nvPr/>
        </p:nvPicPr>
        <p:blipFill>
          <a:blip r:embed="rId2" cstate="print">
            <a:alphaModFix amt="20619"/>
            <a:extLst/>
          </a:blip>
          <a:stretch>
            <a:fillRect/>
          </a:stretch>
        </p:blipFill>
        <p:spPr>
          <a:xfrm>
            <a:off x="0" y="-1270000"/>
            <a:ext cx="24384001" cy="1625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Фигура"/>
          <p:cNvSpPr/>
          <p:nvPr/>
        </p:nvSpPr>
        <p:spPr>
          <a:xfrm rot="10800000" flipH="1">
            <a:off x="-11899" y="-57260"/>
            <a:ext cx="14522348" cy="13830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2095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71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409420" y="4570035"/>
            <a:ext cx="16890408" cy="39483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Светлана Николаева">
            <a:extLst>
              <a:ext uri="{FF2B5EF4-FFF2-40B4-BE49-F238E27FC236}">
                <a16:creationId xmlns="" xmlns:a16="http://schemas.microsoft.com/office/drawing/2014/main" id="{A61BCFD2-F875-2E41-8F4D-2AF7E4C038FF}"/>
              </a:ext>
            </a:extLst>
          </p:cNvPr>
          <p:cNvSpPr txBox="1"/>
          <p:nvPr/>
        </p:nvSpPr>
        <p:spPr>
          <a:xfrm>
            <a:off x="3409420" y="10558768"/>
            <a:ext cx="7751344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pPr algn="l"/>
            <a:r>
              <a:rPr lang="ru-RU" dirty="0"/>
              <a:t>АЛЬФИЯ ГАЛИУЛЛИНА</a:t>
            </a:r>
          </a:p>
          <a:p>
            <a:pPr algn="l"/>
            <a:r>
              <a:rPr lang="ru-RU" dirty="0"/>
              <a:t>8 919 153 0 154</a:t>
            </a:r>
          </a:p>
          <a:p>
            <a:pPr algn="l"/>
            <a:r>
              <a:rPr lang="en-US" dirty="0" err="1"/>
              <a:t>vashasidelka@mail.ru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joshua-reddekopp-315821.jpeg" descr="joshua-reddekopp-315821.jpeg"/>
          <p:cNvPicPr>
            <a:picLocks noChangeAspect="1"/>
          </p:cNvPicPr>
          <p:nvPr/>
        </p:nvPicPr>
        <p:blipFill>
          <a:blip r:embed="rId2" cstate="print">
            <a:alphaModFix amt="24108"/>
            <a:extLst/>
          </a:blip>
          <a:stretch>
            <a:fillRect/>
          </a:stretch>
        </p:blipFill>
        <p:spPr>
          <a:xfrm>
            <a:off x="0" y="-1270000"/>
            <a:ext cx="24384001" cy="1625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Кружок"/>
          <p:cNvSpPr/>
          <p:nvPr/>
        </p:nvSpPr>
        <p:spPr>
          <a:xfrm>
            <a:off x="4832913" y="-7442426"/>
            <a:ext cx="14972174" cy="14972174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6" name="ИСПОЛЬЗУЯ СИЛУ СОЛИ, ПАРА, ТРАВ И СЛОВА, МЫ ВОССТАНАВЛИВАЕМ ЗДОРОВЬЕ ЛЮДЕЙ — В ШАГОВОЙ  ДОСТУПНОСТИ  ОТ ИХ ДОМА"/>
          <p:cNvSpPr txBox="1"/>
          <p:nvPr/>
        </p:nvSpPr>
        <p:spPr>
          <a:xfrm>
            <a:off x="6135807" y="1061027"/>
            <a:ext cx="12366385" cy="394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dirty="0"/>
              <a:t>ИСПОЛЬЗУЯ СИЛУ СОЛИ, ПАРА, ТРАВ И СЛОВА, МЫ </a:t>
            </a:r>
            <a:r>
              <a:rPr lang="ru-RU" dirty="0" smtClean="0"/>
              <a:t>ПОМОГАЕМ ВОССТАНОВИТЬ </a:t>
            </a:r>
            <a:r>
              <a:rPr dirty="0" smtClean="0"/>
              <a:t> </a:t>
            </a:r>
            <a:r>
              <a:rPr dirty="0"/>
              <a:t>ЗДОРОВЬЕ ЛЮДЕЙ — В ШАГОВОЙ  ДОСТУПНОСТИ  </a:t>
            </a:r>
            <a:endParaRPr lang="ru-RU" dirty="0" smtClean="0"/>
          </a:p>
          <a:p>
            <a:r>
              <a:rPr dirty="0" smtClean="0"/>
              <a:t>ОТ </a:t>
            </a:r>
            <a:r>
              <a:rPr dirty="0"/>
              <a:t>ИХ ДОМА</a:t>
            </a:r>
          </a:p>
        </p:txBody>
      </p:sp>
      <p:sp>
        <p:nvSpPr>
          <p:cNvPr id="147" name="Кружок"/>
          <p:cNvSpPr/>
          <p:nvPr/>
        </p:nvSpPr>
        <p:spPr>
          <a:xfrm>
            <a:off x="2390016" y="-9885323"/>
            <a:ext cx="19857968" cy="19857967"/>
          </a:xfrm>
          <a:prstGeom prst="ellipse">
            <a:avLst/>
          </a:prstGeom>
          <a:ln w="635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8" name="4й месяц"/>
          <p:cNvSpPr txBox="1"/>
          <p:nvPr/>
        </p:nvSpPr>
        <p:spPr>
          <a:xfrm>
            <a:off x="1626891" y="8191895"/>
            <a:ext cx="4890762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70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rPr lang="ru-RU" dirty="0" smtClean="0"/>
              <a:t>26</a:t>
            </a:r>
            <a:r>
              <a:rPr dirty="0" smtClean="0"/>
              <a:t> </a:t>
            </a:r>
            <a:r>
              <a:rPr dirty="0" err="1" smtClean="0"/>
              <a:t>месяц</a:t>
            </a:r>
            <a:r>
              <a:rPr lang="ru-RU" dirty="0" smtClean="0"/>
              <a:t>ев</a:t>
            </a:r>
            <a:endParaRPr dirty="0"/>
          </a:p>
        </p:txBody>
      </p:sp>
      <p:sp>
        <p:nvSpPr>
          <p:cNvPr id="149" name="Срок работы"/>
          <p:cNvSpPr txBox="1"/>
          <p:nvPr/>
        </p:nvSpPr>
        <p:spPr>
          <a:xfrm>
            <a:off x="1626891" y="7663031"/>
            <a:ext cx="298437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b="0">
                <a:solidFill>
                  <a:srgbClr val="5E5E5E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Срок работы</a:t>
            </a:r>
          </a:p>
        </p:txBody>
      </p:sp>
      <p:sp>
        <p:nvSpPr>
          <p:cNvPr id="150" name="Кружок"/>
          <p:cNvSpPr/>
          <p:nvPr/>
        </p:nvSpPr>
        <p:spPr>
          <a:xfrm>
            <a:off x="4709606" y="6520485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1" name="Календарь"/>
          <p:cNvSpPr/>
          <p:nvPr/>
        </p:nvSpPr>
        <p:spPr>
          <a:xfrm>
            <a:off x="4996411" y="6771402"/>
            <a:ext cx="696391" cy="768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89" y="0"/>
                </a:moveTo>
                <a:cubicBezTo>
                  <a:pt x="4152" y="0"/>
                  <a:pt x="4034" y="103"/>
                  <a:pt x="4034" y="233"/>
                </a:cubicBezTo>
                <a:lnTo>
                  <a:pt x="4034" y="1151"/>
                </a:lnTo>
                <a:lnTo>
                  <a:pt x="4034" y="2953"/>
                </a:lnTo>
                <a:lnTo>
                  <a:pt x="6428" y="2953"/>
                </a:lnTo>
                <a:lnTo>
                  <a:pt x="6433" y="1151"/>
                </a:lnTo>
                <a:lnTo>
                  <a:pt x="6433" y="233"/>
                </a:lnTo>
                <a:cubicBezTo>
                  <a:pt x="6433" y="109"/>
                  <a:pt x="6321" y="0"/>
                  <a:pt x="6178" y="0"/>
                </a:cubicBezTo>
                <a:lnTo>
                  <a:pt x="4289" y="0"/>
                </a:lnTo>
                <a:close/>
                <a:moveTo>
                  <a:pt x="15422" y="0"/>
                </a:moveTo>
                <a:cubicBezTo>
                  <a:pt x="15279" y="0"/>
                  <a:pt x="15167" y="109"/>
                  <a:pt x="15167" y="233"/>
                </a:cubicBezTo>
                <a:lnTo>
                  <a:pt x="15167" y="1151"/>
                </a:lnTo>
                <a:lnTo>
                  <a:pt x="15172" y="2953"/>
                </a:lnTo>
                <a:lnTo>
                  <a:pt x="17566" y="2953"/>
                </a:lnTo>
                <a:lnTo>
                  <a:pt x="17566" y="1151"/>
                </a:lnTo>
                <a:lnTo>
                  <a:pt x="17566" y="233"/>
                </a:lnTo>
                <a:cubicBezTo>
                  <a:pt x="17566" y="103"/>
                  <a:pt x="17448" y="0"/>
                  <a:pt x="17311" y="0"/>
                </a:cubicBezTo>
                <a:lnTo>
                  <a:pt x="15422" y="0"/>
                </a:lnTo>
                <a:close/>
                <a:moveTo>
                  <a:pt x="1031" y="2150"/>
                </a:moveTo>
                <a:cubicBezTo>
                  <a:pt x="465" y="2150"/>
                  <a:pt x="0" y="2565"/>
                  <a:pt x="0" y="3083"/>
                </a:cubicBezTo>
                <a:lnTo>
                  <a:pt x="0" y="20665"/>
                </a:lnTo>
                <a:cubicBezTo>
                  <a:pt x="0" y="21178"/>
                  <a:pt x="459" y="21600"/>
                  <a:pt x="1031" y="21600"/>
                </a:cubicBezTo>
                <a:lnTo>
                  <a:pt x="20569" y="21600"/>
                </a:lnTo>
                <a:cubicBezTo>
                  <a:pt x="21135" y="21600"/>
                  <a:pt x="21600" y="21184"/>
                  <a:pt x="21600" y="20665"/>
                </a:cubicBezTo>
                <a:lnTo>
                  <a:pt x="21600" y="3083"/>
                </a:lnTo>
                <a:cubicBezTo>
                  <a:pt x="21600" y="2570"/>
                  <a:pt x="21135" y="2150"/>
                  <a:pt x="20569" y="2150"/>
                </a:cubicBezTo>
                <a:lnTo>
                  <a:pt x="18329" y="2150"/>
                </a:lnTo>
                <a:lnTo>
                  <a:pt x="18329" y="3088"/>
                </a:lnTo>
                <a:cubicBezTo>
                  <a:pt x="18329" y="3396"/>
                  <a:pt x="18049" y="3650"/>
                  <a:pt x="17710" y="3650"/>
                </a:cubicBezTo>
                <a:lnTo>
                  <a:pt x="15018" y="3650"/>
                </a:lnTo>
                <a:cubicBezTo>
                  <a:pt x="14678" y="3650"/>
                  <a:pt x="14398" y="3396"/>
                  <a:pt x="14398" y="3088"/>
                </a:cubicBezTo>
                <a:lnTo>
                  <a:pt x="14398" y="2150"/>
                </a:lnTo>
                <a:lnTo>
                  <a:pt x="7202" y="2150"/>
                </a:lnTo>
                <a:lnTo>
                  <a:pt x="7202" y="3088"/>
                </a:lnTo>
                <a:cubicBezTo>
                  <a:pt x="7202" y="3396"/>
                  <a:pt x="6922" y="3650"/>
                  <a:pt x="6582" y="3650"/>
                </a:cubicBezTo>
                <a:lnTo>
                  <a:pt x="3890" y="3650"/>
                </a:lnTo>
                <a:cubicBezTo>
                  <a:pt x="3551" y="3650"/>
                  <a:pt x="3271" y="3396"/>
                  <a:pt x="3271" y="3088"/>
                </a:cubicBezTo>
                <a:lnTo>
                  <a:pt x="3271" y="2150"/>
                </a:lnTo>
                <a:lnTo>
                  <a:pt x="1031" y="2150"/>
                </a:lnTo>
                <a:close/>
                <a:moveTo>
                  <a:pt x="1508" y="6389"/>
                </a:moveTo>
                <a:lnTo>
                  <a:pt x="20092" y="6389"/>
                </a:lnTo>
                <a:lnTo>
                  <a:pt x="20092" y="19565"/>
                </a:lnTo>
                <a:lnTo>
                  <a:pt x="1508" y="19565"/>
                </a:lnTo>
                <a:lnTo>
                  <a:pt x="1508" y="6389"/>
                </a:lnTo>
                <a:close/>
                <a:moveTo>
                  <a:pt x="3807" y="8451"/>
                </a:moveTo>
                <a:cubicBezTo>
                  <a:pt x="3777" y="8451"/>
                  <a:pt x="3747" y="8478"/>
                  <a:pt x="3747" y="8505"/>
                </a:cubicBezTo>
                <a:lnTo>
                  <a:pt x="3747" y="10493"/>
                </a:lnTo>
                <a:cubicBezTo>
                  <a:pt x="3747" y="10525"/>
                  <a:pt x="3777" y="10547"/>
                  <a:pt x="3807" y="10547"/>
                </a:cubicBezTo>
                <a:lnTo>
                  <a:pt x="5999" y="10547"/>
                </a:lnTo>
                <a:cubicBezTo>
                  <a:pt x="6029" y="10547"/>
                  <a:pt x="6059" y="10525"/>
                  <a:pt x="6059" y="10493"/>
                </a:cubicBezTo>
                <a:lnTo>
                  <a:pt x="6059" y="8505"/>
                </a:lnTo>
                <a:cubicBezTo>
                  <a:pt x="6059" y="8478"/>
                  <a:pt x="6029" y="8451"/>
                  <a:pt x="5999" y="8451"/>
                </a:cubicBezTo>
                <a:lnTo>
                  <a:pt x="3807" y="8451"/>
                </a:lnTo>
                <a:close/>
                <a:moveTo>
                  <a:pt x="7654" y="8451"/>
                </a:moveTo>
                <a:cubicBezTo>
                  <a:pt x="7618" y="8451"/>
                  <a:pt x="7595" y="8478"/>
                  <a:pt x="7595" y="8505"/>
                </a:cubicBezTo>
                <a:lnTo>
                  <a:pt x="7595" y="10493"/>
                </a:lnTo>
                <a:cubicBezTo>
                  <a:pt x="7595" y="10525"/>
                  <a:pt x="7618" y="10547"/>
                  <a:pt x="7654" y="10547"/>
                </a:cubicBezTo>
                <a:lnTo>
                  <a:pt x="9847" y="10547"/>
                </a:lnTo>
                <a:cubicBezTo>
                  <a:pt x="9877" y="10547"/>
                  <a:pt x="9907" y="10525"/>
                  <a:pt x="9907" y="10493"/>
                </a:cubicBezTo>
                <a:lnTo>
                  <a:pt x="9907" y="8505"/>
                </a:lnTo>
                <a:cubicBezTo>
                  <a:pt x="9907" y="8478"/>
                  <a:pt x="9877" y="8451"/>
                  <a:pt x="9847" y="8451"/>
                </a:cubicBezTo>
                <a:lnTo>
                  <a:pt x="7654" y="8451"/>
                </a:lnTo>
                <a:close/>
                <a:moveTo>
                  <a:pt x="11753" y="8451"/>
                </a:moveTo>
                <a:cubicBezTo>
                  <a:pt x="11723" y="8451"/>
                  <a:pt x="11693" y="8478"/>
                  <a:pt x="11693" y="8505"/>
                </a:cubicBezTo>
                <a:lnTo>
                  <a:pt x="11693" y="10493"/>
                </a:lnTo>
                <a:cubicBezTo>
                  <a:pt x="11693" y="10525"/>
                  <a:pt x="11723" y="10547"/>
                  <a:pt x="11753" y="10547"/>
                </a:cubicBezTo>
                <a:lnTo>
                  <a:pt x="13946" y="10547"/>
                </a:lnTo>
                <a:cubicBezTo>
                  <a:pt x="13976" y="10547"/>
                  <a:pt x="14005" y="10525"/>
                  <a:pt x="14005" y="10493"/>
                </a:cubicBezTo>
                <a:lnTo>
                  <a:pt x="14005" y="8505"/>
                </a:lnTo>
                <a:cubicBezTo>
                  <a:pt x="14005" y="8478"/>
                  <a:pt x="13976" y="8451"/>
                  <a:pt x="13946" y="8451"/>
                </a:cubicBezTo>
                <a:lnTo>
                  <a:pt x="11753" y="8451"/>
                </a:lnTo>
                <a:close/>
                <a:moveTo>
                  <a:pt x="15601" y="8451"/>
                </a:moveTo>
                <a:cubicBezTo>
                  <a:pt x="15565" y="8451"/>
                  <a:pt x="15541" y="8478"/>
                  <a:pt x="15541" y="8505"/>
                </a:cubicBezTo>
                <a:lnTo>
                  <a:pt x="15541" y="10493"/>
                </a:lnTo>
                <a:cubicBezTo>
                  <a:pt x="15541" y="10525"/>
                  <a:pt x="15565" y="10547"/>
                  <a:pt x="15601" y="10547"/>
                </a:cubicBezTo>
                <a:lnTo>
                  <a:pt x="17793" y="10547"/>
                </a:lnTo>
                <a:cubicBezTo>
                  <a:pt x="17829" y="10547"/>
                  <a:pt x="17853" y="10525"/>
                  <a:pt x="17853" y="10493"/>
                </a:cubicBezTo>
                <a:lnTo>
                  <a:pt x="17853" y="8505"/>
                </a:lnTo>
                <a:cubicBezTo>
                  <a:pt x="17853" y="8478"/>
                  <a:pt x="17829" y="8451"/>
                  <a:pt x="17793" y="8451"/>
                </a:cubicBezTo>
                <a:lnTo>
                  <a:pt x="15601" y="8451"/>
                </a:lnTo>
                <a:close/>
                <a:moveTo>
                  <a:pt x="3771" y="12086"/>
                </a:moveTo>
                <a:cubicBezTo>
                  <a:pt x="3736" y="12086"/>
                  <a:pt x="3712" y="12107"/>
                  <a:pt x="3712" y="12140"/>
                </a:cubicBezTo>
                <a:lnTo>
                  <a:pt x="3712" y="14126"/>
                </a:lnTo>
                <a:cubicBezTo>
                  <a:pt x="3712" y="14153"/>
                  <a:pt x="3736" y="14180"/>
                  <a:pt x="3771" y="14180"/>
                </a:cubicBezTo>
                <a:lnTo>
                  <a:pt x="5964" y="14180"/>
                </a:lnTo>
                <a:cubicBezTo>
                  <a:pt x="5994" y="14180"/>
                  <a:pt x="6024" y="14153"/>
                  <a:pt x="6024" y="14126"/>
                </a:cubicBezTo>
                <a:lnTo>
                  <a:pt x="6024" y="12140"/>
                </a:lnTo>
                <a:cubicBezTo>
                  <a:pt x="6024" y="12107"/>
                  <a:pt x="5994" y="12086"/>
                  <a:pt x="5964" y="12086"/>
                </a:cubicBezTo>
                <a:lnTo>
                  <a:pt x="3771" y="12086"/>
                </a:lnTo>
                <a:close/>
                <a:moveTo>
                  <a:pt x="7619" y="12086"/>
                </a:moveTo>
                <a:cubicBezTo>
                  <a:pt x="7583" y="12086"/>
                  <a:pt x="7559" y="12107"/>
                  <a:pt x="7559" y="12140"/>
                </a:cubicBezTo>
                <a:lnTo>
                  <a:pt x="7559" y="14126"/>
                </a:lnTo>
                <a:cubicBezTo>
                  <a:pt x="7559" y="14153"/>
                  <a:pt x="7583" y="14180"/>
                  <a:pt x="7619" y="14180"/>
                </a:cubicBezTo>
                <a:lnTo>
                  <a:pt x="9812" y="14180"/>
                </a:lnTo>
                <a:cubicBezTo>
                  <a:pt x="9841" y="14180"/>
                  <a:pt x="9871" y="14153"/>
                  <a:pt x="9871" y="14126"/>
                </a:cubicBezTo>
                <a:lnTo>
                  <a:pt x="9871" y="12140"/>
                </a:lnTo>
                <a:cubicBezTo>
                  <a:pt x="9871" y="12107"/>
                  <a:pt x="9841" y="12086"/>
                  <a:pt x="9812" y="12086"/>
                </a:cubicBezTo>
                <a:lnTo>
                  <a:pt x="7619" y="12086"/>
                </a:lnTo>
                <a:close/>
                <a:moveTo>
                  <a:pt x="11788" y="12086"/>
                </a:moveTo>
                <a:cubicBezTo>
                  <a:pt x="11759" y="12086"/>
                  <a:pt x="11729" y="12107"/>
                  <a:pt x="11729" y="12140"/>
                </a:cubicBezTo>
                <a:lnTo>
                  <a:pt x="11729" y="14126"/>
                </a:lnTo>
                <a:cubicBezTo>
                  <a:pt x="11729" y="14153"/>
                  <a:pt x="11759" y="14180"/>
                  <a:pt x="11788" y="14180"/>
                </a:cubicBezTo>
                <a:lnTo>
                  <a:pt x="13981" y="14180"/>
                </a:lnTo>
                <a:cubicBezTo>
                  <a:pt x="14011" y="14180"/>
                  <a:pt x="14041" y="14153"/>
                  <a:pt x="14041" y="14126"/>
                </a:cubicBezTo>
                <a:lnTo>
                  <a:pt x="14041" y="12140"/>
                </a:lnTo>
                <a:cubicBezTo>
                  <a:pt x="14041" y="12107"/>
                  <a:pt x="14011" y="12086"/>
                  <a:pt x="13981" y="12086"/>
                </a:cubicBezTo>
                <a:lnTo>
                  <a:pt x="11788" y="12086"/>
                </a:lnTo>
                <a:close/>
                <a:moveTo>
                  <a:pt x="15636" y="12086"/>
                </a:moveTo>
                <a:cubicBezTo>
                  <a:pt x="15600" y="12086"/>
                  <a:pt x="15576" y="12107"/>
                  <a:pt x="15576" y="12140"/>
                </a:cubicBezTo>
                <a:lnTo>
                  <a:pt x="15576" y="14126"/>
                </a:lnTo>
                <a:cubicBezTo>
                  <a:pt x="15576" y="14153"/>
                  <a:pt x="15600" y="14180"/>
                  <a:pt x="15636" y="14180"/>
                </a:cubicBezTo>
                <a:lnTo>
                  <a:pt x="17829" y="14180"/>
                </a:lnTo>
                <a:cubicBezTo>
                  <a:pt x="17864" y="14180"/>
                  <a:pt x="17888" y="14153"/>
                  <a:pt x="17888" y="14126"/>
                </a:cubicBezTo>
                <a:lnTo>
                  <a:pt x="17888" y="12140"/>
                </a:lnTo>
                <a:cubicBezTo>
                  <a:pt x="17888" y="12107"/>
                  <a:pt x="17864" y="12086"/>
                  <a:pt x="17829" y="12086"/>
                </a:cubicBezTo>
                <a:lnTo>
                  <a:pt x="15636" y="12086"/>
                </a:lnTo>
                <a:close/>
                <a:moveTo>
                  <a:pt x="3771" y="15866"/>
                </a:moveTo>
                <a:cubicBezTo>
                  <a:pt x="3736" y="15866"/>
                  <a:pt x="3712" y="15893"/>
                  <a:pt x="3712" y="15920"/>
                </a:cubicBezTo>
                <a:lnTo>
                  <a:pt x="3712" y="17906"/>
                </a:lnTo>
                <a:cubicBezTo>
                  <a:pt x="3712" y="17933"/>
                  <a:pt x="3736" y="17960"/>
                  <a:pt x="3771" y="17960"/>
                </a:cubicBezTo>
                <a:lnTo>
                  <a:pt x="5964" y="17960"/>
                </a:lnTo>
                <a:cubicBezTo>
                  <a:pt x="5994" y="17960"/>
                  <a:pt x="6024" y="17933"/>
                  <a:pt x="6024" y="17906"/>
                </a:cubicBezTo>
                <a:lnTo>
                  <a:pt x="6024" y="15920"/>
                </a:lnTo>
                <a:cubicBezTo>
                  <a:pt x="6024" y="15893"/>
                  <a:pt x="5994" y="15866"/>
                  <a:pt x="5964" y="15866"/>
                </a:cubicBezTo>
                <a:lnTo>
                  <a:pt x="3771" y="15866"/>
                </a:lnTo>
                <a:close/>
                <a:moveTo>
                  <a:pt x="7619" y="15866"/>
                </a:moveTo>
                <a:cubicBezTo>
                  <a:pt x="7583" y="15866"/>
                  <a:pt x="7559" y="15893"/>
                  <a:pt x="7559" y="15920"/>
                </a:cubicBezTo>
                <a:lnTo>
                  <a:pt x="7559" y="17906"/>
                </a:lnTo>
                <a:cubicBezTo>
                  <a:pt x="7559" y="17933"/>
                  <a:pt x="7583" y="17960"/>
                  <a:pt x="7619" y="17960"/>
                </a:cubicBezTo>
                <a:lnTo>
                  <a:pt x="9812" y="17960"/>
                </a:lnTo>
                <a:cubicBezTo>
                  <a:pt x="9841" y="17960"/>
                  <a:pt x="9871" y="17933"/>
                  <a:pt x="9871" y="17906"/>
                </a:cubicBezTo>
                <a:lnTo>
                  <a:pt x="9871" y="15920"/>
                </a:lnTo>
                <a:cubicBezTo>
                  <a:pt x="9871" y="15893"/>
                  <a:pt x="9841" y="15866"/>
                  <a:pt x="9812" y="15866"/>
                </a:cubicBezTo>
                <a:lnTo>
                  <a:pt x="7619" y="15866"/>
                </a:lnTo>
                <a:close/>
                <a:moveTo>
                  <a:pt x="11788" y="15866"/>
                </a:moveTo>
                <a:cubicBezTo>
                  <a:pt x="11759" y="15866"/>
                  <a:pt x="11729" y="15893"/>
                  <a:pt x="11729" y="15920"/>
                </a:cubicBezTo>
                <a:lnTo>
                  <a:pt x="11729" y="17906"/>
                </a:lnTo>
                <a:cubicBezTo>
                  <a:pt x="11729" y="17933"/>
                  <a:pt x="11759" y="17960"/>
                  <a:pt x="11788" y="17960"/>
                </a:cubicBezTo>
                <a:lnTo>
                  <a:pt x="13981" y="17960"/>
                </a:lnTo>
                <a:cubicBezTo>
                  <a:pt x="14011" y="17960"/>
                  <a:pt x="14041" y="17933"/>
                  <a:pt x="14041" y="17906"/>
                </a:cubicBezTo>
                <a:lnTo>
                  <a:pt x="14041" y="15920"/>
                </a:lnTo>
                <a:cubicBezTo>
                  <a:pt x="14041" y="15893"/>
                  <a:pt x="14011" y="15866"/>
                  <a:pt x="13981" y="15866"/>
                </a:cubicBezTo>
                <a:lnTo>
                  <a:pt x="11788" y="15866"/>
                </a:lnTo>
                <a:close/>
                <a:moveTo>
                  <a:pt x="15636" y="15866"/>
                </a:moveTo>
                <a:cubicBezTo>
                  <a:pt x="15600" y="15866"/>
                  <a:pt x="15576" y="15893"/>
                  <a:pt x="15576" y="15920"/>
                </a:cubicBezTo>
                <a:lnTo>
                  <a:pt x="15576" y="17906"/>
                </a:lnTo>
                <a:cubicBezTo>
                  <a:pt x="15576" y="17933"/>
                  <a:pt x="15600" y="17960"/>
                  <a:pt x="15636" y="17960"/>
                </a:cubicBezTo>
                <a:lnTo>
                  <a:pt x="17829" y="17960"/>
                </a:lnTo>
                <a:cubicBezTo>
                  <a:pt x="17864" y="17960"/>
                  <a:pt x="17888" y="17933"/>
                  <a:pt x="17888" y="17906"/>
                </a:cubicBezTo>
                <a:lnTo>
                  <a:pt x="17888" y="15920"/>
                </a:lnTo>
                <a:cubicBezTo>
                  <a:pt x="17888" y="15893"/>
                  <a:pt x="17864" y="15866"/>
                  <a:pt x="17829" y="15866"/>
                </a:cubicBezTo>
                <a:lnTo>
                  <a:pt x="15636" y="15866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2" name="Кружок"/>
          <p:cNvSpPr/>
          <p:nvPr/>
        </p:nvSpPr>
        <p:spPr>
          <a:xfrm>
            <a:off x="8609978" y="8867319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3" name="Благовещенск  РБ"/>
          <p:cNvSpPr txBox="1"/>
          <p:nvPr/>
        </p:nvSpPr>
        <p:spPr>
          <a:xfrm>
            <a:off x="5328939" y="11166755"/>
            <a:ext cx="6679566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dirty="0" err="1"/>
              <a:t>Благовещенск</a:t>
            </a:r>
            <a:r>
              <a:rPr dirty="0"/>
              <a:t> РБ</a:t>
            </a:r>
          </a:p>
        </p:txBody>
      </p:sp>
      <p:sp>
        <p:nvSpPr>
          <p:cNvPr id="154" name="моногород с населением в 35 тыс. чел."/>
          <p:cNvSpPr txBox="1"/>
          <p:nvPr/>
        </p:nvSpPr>
        <p:spPr>
          <a:xfrm>
            <a:off x="5328939" y="10320391"/>
            <a:ext cx="611091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0">
                <a:solidFill>
                  <a:srgbClr val="5E5E5E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rPr dirty="0" err="1"/>
              <a:t>моногород</a:t>
            </a:r>
            <a:r>
              <a:rPr dirty="0"/>
              <a:t> с </a:t>
            </a:r>
            <a:r>
              <a:rPr dirty="0" err="1"/>
              <a:t>населением</a:t>
            </a:r>
            <a:r>
              <a:rPr dirty="0"/>
              <a:t> </a:t>
            </a:r>
            <a:r>
              <a:rPr dirty="0">
                <a:solidFill>
                  <a:srgbClr val="000000"/>
                </a:solidFill>
              </a:rPr>
              <a:t>в 35 </a:t>
            </a:r>
            <a:r>
              <a:rPr dirty="0" err="1">
                <a:solidFill>
                  <a:srgbClr val="000000"/>
                </a:solidFill>
              </a:rPr>
              <a:t>тыс</a:t>
            </a:r>
            <a:r>
              <a:rPr dirty="0">
                <a:solidFill>
                  <a:srgbClr val="000000"/>
                </a:solidFill>
              </a:rPr>
              <a:t>. </a:t>
            </a:r>
            <a:r>
              <a:rPr dirty="0" err="1">
                <a:solidFill>
                  <a:srgbClr val="000000"/>
                </a:solidFill>
              </a:rPr>
              <a:t>чел</a:t>
            </a:r>
            <a:r>
              <a:rPr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55" name="Город"/>
          <p:cNvSpPr/>
          <p:nvPr/>
        </p:nvSpPr>
        <p:spPr>
          <a:xfrm>
            <a:off x="8799581" y="9216569"/>
            <a:ext cx="890795" cy="57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97" y="0"/>
                </a:moveTo>
                <a:lnTo>
                  <a:pt x="9497" y="2423"/>
                </a:lnTo>
                <a:lnTo>
                  <a:pt x="8912" y="2423"/>
                </a:lnTo>
                <a:lnTo>
                  <a:pt x="8912" y="12015"/>
                </a:lnTo>
                <a:lnTo>
                  <a:pt x="8161" y="12015"/>
                </a:lnTo>
                <a:lnTo>
                  <a:pt x="8161" y="8943"/>
                </a:lnTo>
                <a:lnTo>
                  <a:pt x="7359" y="8943"/>
                </a:lnTo>
                <a:lnTo>
                  <a:pt x="7359" y="5760"/>
                </a:lnTo>
                <a:lnTo>
                  <a:pt x="4652" y="5760"/>
                </a:lnTo>
                <a:lnTo>
                  <a:pt x="4652" y="8943"/>
                </a:lnTo>
                <a:lnTo>
                  <a:pt x="4652" y="14361"/>
                </a:lnTo>
                <a:lnTo>
                  <a:pt x="3918" y="14361"/>
                </a:lnTo>
                <a:lnTo>
                  <a:pt x="3918" y="10561"/>
                </a:lnTo>
                <a:lnTo>
                  <a:pt x="1907" y="10561"/>
                </a:lnTo>
                <a:lnTo>
                  <a:pt x="1907" y="15385"/>
                </a:lnTo>
                <a:lnTo>
                  <a:pt x="940" y="15385"/>
                </a:lnTo>
                <a:lnTo>
                  <a:pt x="940" y="17597"/>
                </a:lnTo>
                <a:lnTo>
                  <a:pt x="0" y="1759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7597"/>
                </a:lnTo>
                <a:lnTo>
                  <a:pt x="20672" y="17597"/>
                </a:lnTo>
                <a:lnTo>
                  <a:pt x="20672" y="15385"/>
                </a:lnTo>
                <a:lnTo>
                  <a:pt x="19821" y="15385"/>
                </a:lnTo>
                <a:lnTo>
                  <a:pt x="19821" y="12015"/>
                </a:lnTo>
                <a:lnTo>
                  <a:pt x="19033" y="12015"/>
                </a:lnTo>
                <a:lnTo>
                  <a:pt x="19033" y="8191"/>
                </a:lnTo>
                <a:lnTo>
                  <a:pt x="16927" y="8191"/>
                </a:lnTo>
                <a:lnTo>
                  <a:pt x="16927" y="15803"/>
                </a:lnTo>
                <a:lnTo>
                  <a:pt x="16212" y="15803"/>
                </a:lnTo>
                <a:lnTo>
                  <a:pt x="16212" y="3677"/>
                </a:lnTo>
                <a:lnTo>
                  <a:pt x="13299" y="4969"/>
                </a:lnTo>
                <a:lnTo>
                  <a:pt x="13299" y="9566"/>
                </a:lnTo>
                <a:lnTo>
                  <a:pt x="12557" y="9566"/>
                </a:lnTo>
                <a:lnTo>
                  <a:pt x="12557" y="2423"/>
                </a:lnTo>
                <a:lnTo>
                  <a:pt x="11973" y="2423"/>
                </a:lnTo>
                <a:lnTo>
                  <a:pt x="11973" y="0"/>
                </a:lnTo>
                <a:lnTo>
                  <a:pt x="9497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6" name="Кружок"/>
          <p:cNvSpPr/>
          <p:nvPr/>
        </p:nvSpPr>
        <p:spPr>
          <a:xfrm>
            <a:off x="14857183" y="8867319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7" name="Санаторий у дома"/>
          <p:cNvSpPr txBox="1"/>
          <p:nvPr/>
        </p:nvSpPr>
        <p:spPr>
          <a:xfrm>
            <a:off x="14022140" y="11728672"/>
            <a:ext cx="7030086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Санаторий у дома </a:t>
            </a:r>
          </a:p>
        </p:txBody>
      </p:sp>
      <p:sp>
        <p:nvSpPr>
          <p:cNvPr id="158" name="составная часть социальной службы «Ваша сиделка»"/>
          <p:cNvSpPr txBox="1"/>
          <p:nvPr/>
        </p:nvSpPr>
        <p:spPr>
          <a:xfrm>
            <a:off x="14022140" y="10320390"/>
            <a:ext cx="611091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0">
                <a:solidFill>
                  <a:srgbClr val="5E5E5E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rPr dirty="0" err="1"/>
              <a:t>составная</a:t>
            </a:r>
            <a:r>
              <a:rPr dirty="0"/>
              <a:t> </a:t>
            </a:r>
            <a:r>
              <a:rPr dirty="0" err="1"/>
              <a:t>часть</a:t>
            </a:r>
            <a:r>
              <a:rPr dirty="0"/>
              <a:t> </a:t>
            </a:r>
            <a:r>
              <a:rPr dirty="0" err="1"/>
              <a:t>социальной</a:t>
            </a:r>
            <a:r>
              <a:rPr dirty="0"/>
              <a:t> </a:t>
            </a:r>
            <a:r>
              <a:rPr lang="ru-RU" dirty="0" smtClean="0"/>
              <a:t>С</a:t>
            </a:r>
            <a:r>
              <a:rPr dirty="0" err="1" smtClean="0"/>
              <a:t>лужбы</a:t>
            </a:r>
            <a:r>
              <a:rPr dirty="0" smtClean="0"/>
              <a:t> </a:t>
            </a:r>
            <a:r>
              <a:rPr dirty="0"/>
              <a:t>«</a:t>
            </a:r>
            <a:r>
              <a:rPr dirty="0" err="1"/>
              <a:t>Ваша</a:t>
            </a:r>
            <a:r>
              <a:rPr dirty="0"/>
              <a:t> </a:t>
            </a:r>
            <a:r>
              <a:rPr dirty="0" err="1"/>
              <a:t>сиделка</a:t>
            </a:r>
            <a:r>
              <a:rPr dirty="0"/>
              <a:t>»</a:t>
            </a:r>
          </a:p>
        </p:txBody>
      </p:sp>
      <p:sp>
        <p:nvSpPr>
          <p:cNvPr id="159" name="Кружок"/>
          <p:cNvSpPr/>
          <p:nvPr/>
        </p:nvSpPr>
        <p:spPr>
          <a:xfrm>
            <a:off x="18625955" y="6520485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0" name="С 2015 года"/>
          <p:cNvSpPr txBox="1"/>
          <p:nvPr/>
        </p:nvSpPr>
        <p:spPr>
          <a:xfrm>
            <a:off x="18484429" y="8718888"/>
            <a:ext cx="4125596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 2015 года</a:t>
            </a:r>
          </a:p>
        </p:txBody>
      </p:sp>
      <p:sp>
        <p:nvSpPr>
          <p:cNvPr id="161" name="служба «Ваша сиделка»…"/>
          <p:cNvSpPr txBox="1"/>
          <p:nvPr/>
        </p:nvSpPr>
        <p:spPr>
          <a:xfrm>
            <a:off x="18484429" y="7904887"/>
            <a:ext cx="611091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0">
                <a:solidFill>
                  <a:srgbClr val="5E5E5E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служба «Ваша сиделка»</a:t>
            </a:r>
          </a:p>
          <a:p>
            <a:pPr algn="l">
              <a:defRPr b="0">
                <a:solidFill>
                  <a:srgbClr val="5E5E5E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работает в Башкирии </a:t>
            </a:r>
          </a:p>
        </p:txBody>
      </p:sp>
      <p:sp>
        <p:nvSpPr>
          <p:cNvPr id="162" name="Дом"/>
          <p:cNvSpPr/>
          <p:nvPr/>
        </p:nvSpPr>
        <p:spPr>
          <a:xfrm>
            <a:off x="15096339" y="9216569"/>
            <a:ext cx="791689" cy="57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23" y="0"/>
                </a:moveTo>
                <a:lnTo>
                  <a:pt x="16423" y="1823"/>
                </a:lnTo>
                <a:lnTo>
                  <a:pt x="648" y="1823"/>
                </a:lnTo>
                <a:lnTo>
                  <a:pt x="0" y="11097"/>
                </a:lnTo>
                <a:lnTo>
                  <a:pt x="21600" y="11097"/>
                </a:lnTo>
                <a:lnTo>
                  <a:pt x="20950" y="1823"/>
                </a:lnTo>
                <a:lnTo>
                  <a:pt x="18193" y="1823"/>
                </a:lnTo>
                <a:lnTo>
                  <a:pt x="18193" y="0"/>
                </a:lnTo>
                <a:lnTo>
                  <a:pt x="16423" y="0"/>
                </a:lnTo>
                <a:close/>
                <a:moveTo>
                  <a:pt x="10800" y="4341"/>
                </a:moveTo>
                <a:lnTo>
                  <a:pt x="13520" y="6440"/>
                </a:lnTo>
                <a:lnTo>
                  <a:pt x="13520" y="7611"/>
                </a:lnTo>
                <a:lnTo>
                  <a:pt x="10800" y="5512"/>
                </a:lnTo>
                <a:lnTo>
                  <a:pt x="8078" y="7611"/>
                </a:lnTo>
                <a:lnTo>
                  <a:pt x="8078" y="6440"/>
                </a:lnTo>
                <a:lnTo>
                  <a:pt x="10800" y="4341"/>
                </a:lnTo>
                <a:close/>
                <a:moveTo>
                  <a:pt x="9332" y="7590"/>
                </a:moveTo>
                <a:lnTo>
                  <a:pt x="9332" y="8792"/>
                </a:lnTo>
                <a:lnTo>
                  <a:pt x="12266" y="8792"/>
                </a:lnTo>
                <a:lnTo>
                  <a:pt x="12266" y="7590"/>
                </a:lnTo>
                <a:lnTo>
                  <a:pt x="12864" y="8051"/>
                </a:lnTo>
                <a:lnTo>
                  <a:pt x="12864" y="9619"/>
                </a:lnTo>
                <a:lnTo>
                  <a:pt x="8735" y="9619"/>
                </a:lnTo>
                <a:lnTo>
                  <a:pt x="8735" y="8051"/>
                </a:lnTo>
                <a:lnTo>
                  <a:pt x="9332" y="7590"/>
                </a:lnTo>
                <a:close/>
                <a:moveTo>
                  <a:pt x="948" y="11913"/>
                </a:moveTo>
                <a:lnTo>
                  <a:pt x="948" y="21600"/>
                </a:lnTo>
                <a:lnTo>
                  <a:pt x="20652" y="21600"/>
                </a:lnTo>
                <a:lnTo>
                  <a:pt x="20652" y="11913"/>
                </a:lnTo>
                <a:lnTo>
                  <a:pt x="948" y="11913"/>
                </a:lnTo>
                <a:close/>
                <a:moveTo>
                  <a:pt x="3390" y="13540"/>
                </a:moveTo>
                <a:lnTo>
                  <a:pt x="7298" y="13540"/>
                </a:lnTo>
                <a:lnTo>
                  <a:pt x="7298" y="17867"/>
                </a:lnTo>
                <a:lnTo>
                  <a:pt x="3390" y="17867"/>
                </a:lnTo>
                <a:lnTo>
                  <a:pt x="3390" y="13540"/>
                </a:lnTo>
                <a:close/>
                <a:moveTo>
                  <a:pt x="9381" y="13540"/>
                </a:moveTo>
                <a:lnTo>
                  <a:pt x="12217" y="13540"/>
                </a:lnTo>
                <a:lnTo>
                  <a:pt x="12217" y="19922"/>
                </a:lnTo>
                <a:lnTo>
                  <a:pt x="9381" y="19922"/>
                </a:lnTo>
                <a:lnTo>
                  <a:pt x="9381" y="13540"/>
                </a:lnTo>
                <a:close/>
                <a:moveTo>
                  <a:pt x="14302" y="13540"/>
                </a:moveTo>
                <a:lnTo>
                  <a:pt x="18208" y="13540"/>
                </a:lnTo>
                <a:lnTo>
                  <a:pt x="18208" y="17867"/>
                </a:lnTo>
                <a:lnTo>
                  <a:pt x="14302" y="17867"/>
                </a:lnTo>
                <a:lnTo>
                  <a:pt x="14302" y="1354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3" name="Стрелка"/>
          <p:cNvSpPr/>
          <p:nvPr/>
        </p:nvSpPr>
        <p:spPr>
          <a:xfrm rot="18900000">
            <a:off x="18880726" y="6826745"/>
            <a:ext cx="818817" cy="619081"/>
          </a:xfrm>
          <a:prstGeom prst="rightArrow">
            <a:avLst>
              <a:gd name="adj1" fmla="val 26663"/>
              <a:gd name="adj2" fmla="val 59281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64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732420" y="743993"/>
            <a:ext cx="2984374" cy="697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Кружок"/>
          <p:cNvSpPr/>
          <p:nvPr/>
        </p:nvSpPr>
        <p:spPr>
          <a:xfrm>
            <a:off x="-6751021" y="-747916"/>
            <a:ext cx="15973832" cy="15973832"/>
          </a:xfrm>
          <a:prstGeom prst="ellips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7" name="Кружок"/>
          <p:cNvSpPr/>
          <p:nvPr/>
        </p:nvSpPr>
        <p:spPr>
          <a:xfrm>
            <a:off x="-11233001" y="-5229896"/>
            <a:ext cx="24937792" cy="24937792"/>
          </a:xfrm>
          <a:prstGeom prst="ellips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8" name="Кружок"/>
          <p:cNvSpPr/>
          <p:nvPr/>
        </p:nvSpPr>
        <p:spPr>
          <a:xfrm>
            <a:off x="-16291037" y="-10287932"/>
            <a:ext cx="35053864" cy="35053864"/>
          </a:xfrm>
          <a:prstGeom prst="ellips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9" name="Кружок"/>
          <p:cNvSpPr/>
          <p:nvPr/>
        </p:nvSpPr>
        <p:spPr>
          <a:xfrm>
            <a:off x="-20685282" y="-14682177"/>
            <a:ext cx="43842354" cy="43842354"/>
          </a:xfrm>
          <a:prstGeom prst="ellips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0" name="Фигура"/>
          <p:cNvSpPr/>
          <p:nvPr/>
        </p:nvSpPr>
        <p:spPr>
          <a:xfrm>
            <a:off x="16033492" y="11202983"/>
            <a:ext cx="2282185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5031" y="10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1" name="Прямоугольник"/>
          <p:cNvSpPr/>
          <p:nvPr/>
        </p:nvSpPr>
        <p:spPr>
          <a:xfrm>
            <a:off x="17708559" y="10948983"/>
            <a:ext cx="8289241" cy="2235201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72" name="Рисунок 23" descr="Рисунок 23"/>
          <p:cNvPicPr>
            <a:picLocks noChangeAspect="1"/>
          </p:cNvPicPr>
          <p:nvPr/>
        </p:nvPicPr>
        <p:blipFill>
          <a:blip r:embed="rId2" cstate="print">
            <a:extLst/>
          </a:blip>
          <a:srcRect l="10969" t="12231" r="10478" b="712"/>
          <a:stretch>
            <a:fillRect/>
          </a:stretch>
        </p:blipFill>
        <p:spPr>
          <a:xfrm>
            <a:off x="6068435" y="4068297"/>
            <a:ext cx="5561589" cy="51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" name="Picture 2" descr="Picture 2"/>
          <p:cNvPicPr>
            <a:picLocks noChangeAspect="1"/>
          </p:cNvPicPr>
          <p:nvPr/>
        </p:nvPicPr>
        <p:blipFill>
          <a:blip r:embed="rId3" cstate="print">
            <a:extLst/>
          </a:blip>
          <a:srcRect l="11785" t="7379" b="7377"/>
          <a:stretch>
            <a:fillRect/>
          </a:stretch>
        </p:blipFill>
        <p:spPr>
          <a:xfrm>
            <a:off x="17202150" y="4068297"/>
            <a:ext cx="5543550" cy="51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4" h="20595" extrusionOk="0">
                <a:moveTo>
                  <a:pt x="10308" y="0"/>
                </a:moveTo>
                <a:cubicBezTo>
                  <a:pt x="7670" y="0"/>
                  <a:pt x="5032" y="1006"/>
                  <a:pt x="3020" y="3016"/>
                </a:cubicBezTo>
                <a:cubicBezTo>
                  <a:pt x="-1006" y="7037"/>
                  <a:pt x="-1006" y="13557"/>
                  <a:pt x="3020" y="17579"/>
                </a:cubicBezTo>
                <a:cubicBezTo>
                  <a:pt x="7045" y="21600"/>
                  <a:pt x="13572" y="21600"/>
                  <a:pt x="17597" y="17579"/>
                </a:cubicBezTo>
                <a:cubicBezTo>
                  <a:pt x="19489" y="15688"/>
                  <a:pt x="20481" y="13246"/>
                  <a:pt x="20594" y="10771"/>
                </a:cubicBezTo>
                <a:lnTo>
                  <a:pt x="20594" y="9824"/>
                </a:lnTo>
                <a:cubicBezTo>
                  <a:pt x="20481" y="7349"/>
                  <a:pt x="19489" y="4906"/>
                  <a:pt x="17597" y="3016"/>
                </a:cubicBezTo>
                <a:cubicBezTo>
                  <a:pt x="15585" y="1006"/>
                  <a:pt x="12946" y="0"/>
                  <a:pt x="1030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" name="Рисунок 11" descr="Рисунок 11"/>
          <p:cNvPicPr>
            <a:picLocks noChangeAspect="1"/>
          </p:cNvPicPr>
          <p:nvPr/>
        </p:nvPicPr>
        <p:blipFill>
          <a:blip r:embed="rId4" cstate="print">
            <a:extLst/>
          </a:blip>
          <a:srcRect l="13502" t="1481" r="744" b="1480"/>
          <a:stretch>
            <a:fillRect/>
          </a:stretch>
        </p:blipFill>
        <p:spPr>
          <a:xfrm>
            <a:off x="11630025" y="4068297"/>
            <a:ext cx="5572125" cy="51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5" name="Трудоспособное…"/>
          <p:cNvSpPr txBox="1"/>
          <p:nvPr/>
        </p:nvSpPr>
        <p:spPr>
          <a:xfrm>
            <a:off x="7010913" y="9225555"/>
            <a:ext cx="412432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Трудоспособное </a:t>
            </a:r>
          </a:p>
          <a:p>
            <a:pPr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население</a:t>
            </a:r>
          </a:p>
        </p:txBody>
      </p:sp>
      <p:sp>
        <p:nvSpPr>
          <p:cNvPr id="177" name="Пожилые  люди 50+"/>
          <p:cNvSpPr txBox="1"/>
          <p:nvPr/>
        </p:nvSpPr>
        <p:spPr>
          <a:xfrm>
            <a:off x="13743464" y="9233294"/>
            <a:ext cx="188833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rPr dirty="0" err="1"/>
              <a:t>Пожилые</a:t>
            </a:r>
            <a:r>
              <a:rPr dirty="0"/>
              <a:t> </a:t>
            </a:r>
            <a:br>
              <a:rPr dirty="0"/>
            </a:br>
            <a:r>
              <a:rPr dirty="0" err="1"/>
              <a:t>люди</a:t>
            </a:r>
            <a:r>
              <a:rPr dirty="0"/>
              <a:t> </a:t>
            </a:r>
            <a:r>
              <a:rPr lang="ru-RU" dirty="0" smtClean="0"/>
              <a:t>60</a:t>
            </a:r>
            <a:r>
              <a:rPr dirty="0" smtClean="0"/>
              <a:t>+</a:t>
            </a:r>
            <a:endParaRPr dirty="0"/>
          </a:p>
        </p:txBody>
      </p:sp>
      <p:sp>
        <p:nvSpPr>
          <p:cNvPr id="178" name="с доходом от 12 т.р."/>
          <p:cNvSpPr txBox="1"/>
          <p:nvPr/>
        </p:nvSpPr>
        <p:spPr>
          <a:xfrm>
            <a:off x="14593854" y="10157484"/>
            <a:ext cx="18755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0">
                <a:solidFill>
                  <a:srgbClr val="929292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dirty="0" smtClean="0"/>
              <a:t>.</a:t>
            </a:r>
            <a:endParaRPr dirty="0"/>
          </a:p>
        </p:txBody>
      </p:sp>
      <p:sp>
        <p:nvSpPr>
          <p:cNvPr id="179" name="Семьи с детьми"/>
          <p:cNvSpPr txBox="1"/>
          <p:nvPr/>
        </p:nvSpPr>
        <p:spPr>
          <a:xfrm>
            <a:off x="18400667" y="9208991"/>
            <a:ext cx="353187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Семьи с детьми</a:t>
            </a:r>
          </a:p>
        </p:txBody>
      </p:sp>
      <p:sp>
        <p:nvSpPr>
          <p:cNvPr id="180" name="От 3 до 15 лет"/>
          <p:cNvSpPr txBox="1"/>
          <p:nvPr/>
        </p:nvSpPr>
        <p:spPr>
          <a:xfrm>
            <a:off x="18983368" y="9819025"/>
            <a:ext cx="236646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0">
                <a:solidFill>
                  <a:srgbClr val="929292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От 3 до 15 лет</a:t>
            </a:r>
          </a:p>
        </p:txBody>
      </p:sp>
      <p:sp>
        <p:nvSpPr>
          <p:cNvPr id="181" name="Кружок"/>
          <p:cNvSpPr/>
          <p:nvPr/>
        </p:nvSpPr>
        <p:spPr>
          <a:xfrm>
            <a:off x="-1800818" y="3414037"/>
            <a:ext cx="7649926" cy="7649926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2" name="Целевая аудитория"/>
          <p:cNvSpPr txBox="1"/>
          <p:nvPr/>
        </p:nvSpPr>
        <p:spPr>
          <a:xfrm>
            <a:off x="429701" y="6413500"/>
            <a:ext cx="5638735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Целевая аудитория</a:t>
            </a:r>
          </a:p>
        </p:txBody>
      </p:sp>
      <p:sp>
        <p:nvSpPr>
          <p:cNvPr id="183" name="50%"/>
          <p:cNvSpPr txBox="1"/>
          <p:nvPr/>
        </p:nvSpPr>
        <p:spPr>
          <a:xfrm>
            <a:off x="18233163" y="10580683"/>
            <a:ext cx="7750188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defRPr sz="7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50%</a:t>
            </a:r>
          </a:p>
        </p:txBody>
      </p:sp>
      <p:sp>
        <p:nvSpPr>
          <p:cNvPr id="184" name="Скидки для незащищенных групп населения"/>
          <p:cNvSpPr txBox="1"/>
          <p:nvPr/>
        </p:nvSpPr>
        <p:spPr>
          <a:xfrm>
            <a:off x="18296970" y="12131443"/>
            <a:ext cx="563873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defRPr sz="25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Скидки для незащищенных групп населения</a:t>
            </a:r>
          </a:p>
        </p:txBody>
      </p:sp>
      <p:sp>
        <p:nvSpPr>
          <p:cNvPr id="185" name="Треугольник"/>
          <p:cNvSpPr/>
          <p:nvPr/>
        </p:nvSpPr>
        <p:spPr>
          <a:xfrm rot="10800000" flipH="1">
            <a:off x="17705103" y="13181782"/>
            <a:ext cx="608695" cy="260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18971352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86" name="Изображение" descr="Изображение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0732421" y="743993"/>
            <a:ext cx="2984374" cy="697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hutterstock_589473317.jpg" descr="shutterstock_589473317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flipH="1">
            <a:off x="22650232" y="-1293894"/>
            <a:ext cx="22761599" cy="15075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hutterstock_589473317.jpg" descr="shutterstock_589473317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8346" y="-1293894"/>
            <a:ext cx="22761599" cy="15075865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Кружок"/>
          <p:cNvSpPr/>
          <p:nvPr/>
        </p:nvSpPr>
        <p:spPr>
          <a:xfrm>
            <a:off x="3282849" y="5172676"/>
            <a:ext cx="17818302" cy="17818303"/>
          </a:xfrm>
          <a:prstGeom prst="ellipse">
            <a:avLst/>
          </a:prstGeom>
          <a:ln w="114300" cap="rnd">
            <a:solidFill>
              <a:schemeClr val="accent4">
                <a:hueOff val="-461056"/>
                <a:satOff val="4338"/>
                <a:lumOff val="-10225"/>
              </a:schemeClr>
            </a:solidFill>
            <a:custDash>
              <a:ds d="100000" sp="200000"/>
            </a:custDash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1" name="Проблемы аудитории"/>
          <p:cNvSpPr txBox="1"/>
          <p:nvPr/>
        </p:nvSpPr>
        <p:spPr>
          <a:xfrm>
            <a:off x="4889115" y="175752"/>
            <a:ext cx="14605770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8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dirty="0" err="1"/>
              <a:t>Проблемы</a:t>
            </a:r>
            <a:r>
              <a:rPr dirty="0"/>
              <a:t> </a:t>
            </a:r>
            <a:r>
              <a:rPr dirty="0" err="1"/>
              <a:t>аудитории</a:t>
            </a:r>
            <a:endParaRPr dirty="0"/>
          </a:p>
        </p:txBody>
      </p:sp>
      <p:pic>
        <p:nvPicPr>
          <p:cNvPr id="192" name="shutterstock_589473317.jpg" descr="shutterstock_589473317.jpg"/>
          <p:cNvPicPr>
            <a:picLocks noChangeAspect="1"/>
          </p:cNvPicPr>
          <p:nvPr/>
        </p:nvPicPr>
        <p:blipFill>
          <a:blip r:embed="rId2" cstate="print">
            <a:extLst/>
          </a:blip>
          <a:srcRect l="35038" t="20496" r="27837"/>
          <a:stretch>
            <a:fillRect/>
          </a:stretch>
        </p:blipFill>
        <p:spPr>
          <a:xfrm>
            <a:off x="7966956" y="1796194"/>
            <a:ext cx="8450088" cy="11985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88" extrusionOk="0">
                <a:moveTo>
                  <a:pt x="10396" y="1"/>
                </a:moveTo>
                <a:cubicBezTo>
                  <a:pt x="10301" y="3"/>
                  <a:pt x="10207" y="8"/>
                  <a:pt x="10113" y="15"/>
                </a:cubicBezTo>
                <a:cubicBezTo>
                  <a:pt x="9325" y="74"/>
                  <a:pt x="8919" y="180"/>
                  <a:pt x="8248" y="502"/>
                </a:cubicBezTo>
                <a:cubicBezTo>
                  <a:pt x="7944" y="647"/>
                  <a:pt x="7650" y="766"/>
                  <a:pt x="7595" y="766"/>
                </a:cubicBezTo>
                <a:cubicBezTo>
                  <a:pt x="7540" y="766"/>
                  <a:pt x="7456" y="839"/>
                  <a:pt x="7407" y="929"/>
                </a:cubicBezTo>
                <a:cubicBezTo>
                  <a:pt x="7359" y="1019"/>
                  <a:pt x="7256" y="1093"/>
                  <a:pt x="7180" y="1093"/>
                </a:cubicBezTo>
                <a:cubicBezTo>
                  <a:pt x="7018" y="1093"/>
                  <a:pt x="6295" y="1712"/>
                  <a:pt x="6295" y="1851"/>
                </a:cubicBezTo>
                <a:cubicBezTo>
                  <a:pt x="6295" y="1903"/>
                  <a:pt x="6231" y="1962"/>
                  <a:pt x="6153" y="1983"/>
                </a:cubicBezTo>
                <a:cubicBezTo>
                  <a:pt x="6067" y="2007"/>
                  <a:pt x="6033" y="2068"/>
                  <a:pt x="6065" y="2139"/>
                </a:cubicBezTo>
                <a:cubicBezTo>
                  <a:pt x="6094" y="2204"/>
                  <a:pt x="6072" y="2276"/>
                  <a:pt x="6015" y="2301"/>
                </a:cubicBezTo>
                <a:cubicBezTo>
                  <a:pt x="5959" y="2325"/>
                  <a:pt x="5926" y="2429"/>
                  <a:pt x="5941" y="2532"/>
                </a:cubicBezTo>
                <a:cubicBezTo>
                  <a:pt x="5959" y="2650"/>
                  <a:pt x="5910" y="2751"/>
                  <a:pt x="5812" y="2803"/>
                </a:cubicBezTo>
                <a:cubicBezTo>
                  <a:pt x="5725" y="2849"/>
                  <a:pt x="5635" y="2971"/>
                  <a:pt x="5610" y="3073"/>
                </a:cubicBezTo>
                <a:cubicBezTo>
                  <a:pt x="5585" y="3175"/>
                  <a:pt x="5516" y="3298"/>
                  <a:pt x="5459" y="3347"/>
                </a:cubicBezTo>
                <a:cubicBezTo>
                  <a:pt x="5401" y="3396"/>
                  <a:pt x="5381" y="3467"/>
                  <a:pt x="5414" y="3505"/>
                </a:cubicBezTo>
                <a:cubicBezTo>
                  <a:pt x="5447" y="3543"/>
                  <a:pt x="5411" y="3590"/>
                  <a:pt x="5335" y="3611"/>
                </a:cubicBezTo>
                <a:cubicBezTo>
                  <a:pt x="5184" y="3652"/>
                  <a:pt x="5085" y="3927"/>
                  <a:pt x="4809" y="5074"/>
                </a:cubicBezTo>
                <a:cubicBezTo>
                  <a:pt x="4623" y="5851"/>
                  <a:pt x="4582" y="6707"/>
                  <a:pt x="4721" y="6934"/>
                </a:cubicBezTo>
                <a:cubicBezTo>
                  <a:pt x="4765" y="7006"/>
                  <a:pt x="4804" y="7039"/>
                  <a:pt x="4807" y="7008"/>
                </a:cubicBezTo>
                <a:cubicBezTo>
                  <a:pt x="4818" y="6916"/>
                  <a:pt x="5075" y="7095"/>
                  <a:pt x="5228" y="7300"/>
                </a:cubicBezTo>
                <a:cubicBezTo>
                  <a:pt x="5306" y="7404"/>
                  <a:pt x="5430" y="7570"/>
                  <a:pt x="5504" y="7670"/>
                </a:cubicBezTo>
                <a:cubicBezTo>
                  <a:pt x="5594" y="7791"/>
                  <a:pt x="5644" y="8080"/>
                  <a:pt x="5653" y="8545"/>
                </a:cubicBezTo>
                <a:cubicBezTo>
                  <a:pt x="5667" y="9222"/>
                  <a:pt x="5630" y="9382"/>
                  <a:pt x="5461" y="9382"/>
                </a:cubicBezTo>
                <a:cubicBezTo>
                  <a:pt x="5415" y="9382"/>
                  <a:pt x="5199" y="9467"/>
                  <a:pt x="4980" y="9570"/>
                </a:cubicBezTo>
                <a:cubicBezTo>
                  <a:pt x="4651" y="9724"/>
                  <a:pt x="4456" y="9762"/>
                  <a:pt x="3867" y="9788"/>
                </a:cubicBezTo>
                <a:cubicBezTo>
                  <a:pt x="2812" y="9833"/>
                  <a:pt x="2390" y="10007"/>
                  <a:pt x="1791" y="10638"/>
                </a:cubicBezTo>
                <a:cubicBezTo>
                  <a:pt x="1058" y="11411"/>
                  <a:pt x="449" y="12948"/>
                  <a:pt x="271" y="14473"/>
                </a:cubicBezTo>
                <a:cubicBezTo>
                  <a:pt x="219" y="14922"/>
                  <a:pt x="130" y="15456"/>
                  <a:pt x="75" y="15659"/>
                </a:cubicBezTo>
                <a:cubicBezTo>
                  <a:pt x="21" y="15858"/>
                  <a:pt x="-2" y="16092"/>
                  <a:pt x="0" y="16316"/>
                </a:cubicBezTo>
                <a:cubicBezTo>
                  <a:pt x="4" y="16690"/>
                  <a:pt x="80" y="17034"/>
                  <a:pt x="209" y="17135"/>
                </a:cubicBezTo>
                <a:cubicBezTo>
                  <a:pt x="299" y="17205"/>
                  <a:pt x="392" y="17325"/>
                  <a:pt x="416" y="17401"/>
                </a:cubicBezTo>
                <a:cubicBezTo>
                  <a:pt x="440" y="17478"/>
                  <a:pt x="478" y="17604"/>
                  <a:pt x="502" y="17681"/>
                </a:cubicBezTo>
                <a:cubicBezTo>
                  <a:pt x="549" y="17831"/>
                  <a:pt x="665" y="17934"/>
                  <a:pt x="1262" y="18361"/>
                </a:cubicBezTo>
                <a:cubicBezTo>
                  <a:pt x="1474" y="18512"/>
                  <a:pt x="1682" y="18613"/>
                  <a:pt x="1725" y="18586"/>
                </a:cubicBezTo>
                <a:cubicBezTo>
                  <a:pt x="1892" y="18478"/>
                  <a:pt x="2455" y="18457"/>
                  <a:pt x="2705" y="18549"/>
                </a:cubicBezTo>
                <a:cubicBezTo>
                  <a:pt x="2946" y="18637"/>
                  <a:pt x="2968" y="18632"/>
                  <a:pt x="3185" y="18436"/>
                </a:cubicBezTo>
                <a:cubicBezTo>
                  <a:pt x="3419" y="18226"/>
                  <a:pt x="3470" y="18241"/>
                  <a:pt x="3535" y="18552"/>
                </a:cubicBezTo>
                <a:cubicBezTo>
                  <a:pt x="3579" y="18756"/>
                  <a:pt x="3026" y="18926"/>
                  <a:pt x="2480" y="18876"/>
                </a:cubicBezTo>
                <a:cubicBezTo>
                  <a:pt x="2242" y="18854"/>
                  <a:pt x="1977" y="18863"/>
                  <a:pt x="1893" y="18896"/>
                </a:cubicBezTo>
                <a:cubicBezTo>
                  <a:pt x="1760" y="18948"/>
                  <a:pt x="1779" y="18979"/>
                  <a:pt x="2033" y="19130"/>
                </a:cubicBezTo>
                <a:cubicBezTo>
                  <a:pt x="2194" y="19225"/>
                  <a:pt x="2383" y="19303"/>
                  <a:pt x="2453" y="19303"/>
                </a:cubicBezTo>
                <a:cubicBezTo>
                  <a:pt x="2523" y="19303"/>
                  <a:pt x="2603" y="19330"/>
                  <a:pt x="2632" y="19363"/>
                </a:cubicBezTo>
                <a:cubicBezTo>
                  <a:pt x="2712" y="19455"/>
                  <a:pt x="2421" y="20180"/>
                  <a:pt x="2110" y="20663"/>
                </a:cubicBezTo>
                <a:cubicBezTo>
                  <a:pt x="1956" y="20902"/>
                  <a:pt x="1773" y="21208"/>
                  <a:pt x="1704" y="21343"/>
                </a:cubicBezTo>
                <a:lnTo>
                  <a:pt x="1580" y="21588"/>
                </a:lnTo>
                <a:lnTo>
                  <a:pt x="10653" y="21588"/>
                </a:lnTo>
                <a:cubicBezTo>
                  <a:pt x="15625" y="21588"/>
                  <a:pt x="19692" y="21576"/>
                  <a:pt x="19722" y="21562"/>
                </a:cubicBezTo>
                <a:lnTo>
                  <a:pt x="19683" y="21441"/>
                </a:lnTo>
                <a:cubicBezTo>
                  <a:pt x="19486" y="20843"/>
                  <a:pt x="19365" y="20327"/>
                  <a:pt x="19409" y="20276"/>
                </a:cubicBezTo>
                <a:cubicBezTo>
                  <a:pt x="19438" y="20243"/>
                  <a:pt x="19472" y="19897"/>
                  <a:pt x="19485" y="19507"/>
                </a:cubicBezTo>
                <a:lnTo>
                  <a:pt x="19508" y="18798"/>
                </a:lnTo>
                <a:lnTo>
                  <a:pt x="19873" y="18489"/>
                </a:lnTo>
                <a:cubicBezTo>
                  <a:pt x="20025" y="18359"/>
                  <a:pt x="20194" y="18222"/>
                  <a:pt x="20323" y="18119"/>
                </a:cubicBezTo>
                <a:cubicBezTo>
                  <a:pt x="20549" y="17890"/>
                  <a:pt x="20752" y="17662"/>
                  <a:pt x="20905" y="17463"/>
                </a:cubicBezTo>
                <a:cubicBezTo>
                  <a:pt x="21010" y="17312"/>
                  <a:pt x="21114" y="17097"/>
                  <a:pt x="21262" y="16746"/>
                </a:cubicBezTo>
                <a:cubicBezTo>
                  <a:pt x="21323" y="16509"/>
                  <a:pt x="21384" y="16182"/>
                  <a:pt x="21442" y="15807"/>
                </a:cubicBezTo>
                <a:cubicBezTo>
                  <a:pt x="21443" y="15790"/>
                  <a:pt x="21445" y="15777"/>
                  <a:pt x="21446" y="15759"/>
                </a:cubicBezTo>
                <a:cubicBezTo>
                  <a:pt x="21470" y="15408"/>
                  <a:pt x="21514" y="15093"/>
                  <a:pt x="21544" y="15051"/>
                </a:cubicBezTo>
                <a:cubicBezTo>
                  <a:pt x="21572" y="14793"/>
                  <a:pt x="21589" y="14559"/>
                  <a:pt x="21596" y="14343"/>
                </a:cubicBezTo>
                <a:cubicBezTo>
                  <a:pt x="21596" y="14331"/>
                  <a:pt x="21597" y="14320"/>
                  <a:pt x="21597" y="14308"/>
                </a:cubicBezTo>
                <a:cubicBezTo>
                  <a:pt x="21598" y="14266"/>
                  <a:pt x="21597" y="14227"/>
                  <a:pt x="21597" y="14187"/>
                </a:cubicBezTo>
                <a:cubicBezTo>
                  <a:pt x="21597" y="14110"/>
                  <a:pt x="21596" y="14034"/>
                  <a:pt x="21595" y="13962"/>
                </a:cubicBezTo>
                <a:cubicBezTo>
                  <a:pt x="21588" y="13765"/>
                  <a:pt x="21571" y="13579"/>
                  <a:pt x="21542" y="13399"/>
                </a:cubicBezTo>
                <a:cubicBezTo>
                  <a:pt x="21406" y="13078"/>
                  <a:pt x="21311" y="12690"/>
                  <a:pt x="21267" y="12291"/>
                </a:cubicBezTo>
                <a:cubicBezTo>
                  <a:pt x="21230" y="12144"/>
                  <a:pt x="21191" y="11990"/>
                  <a:pt x="21158" y="11849"/>
                </a:cubicBezTo>
                <a:cubicBezTo>
                  <a:pt x="20822" y="10423"/>
                  <a:pt x="19905" y="9696"/>
                  <a:pt x="18422" y="9681"/>
                </a:cubicBezTo>
                <a:cubicBezTo>
                  <a:pt x="18188" y="9678"/>
                  <a:pt x="17923" y="9633"/>
                  <a:pt x="17834" y="9580"/>
                </a:cubicBezTo>
                <a:cubicBezTo>
                  <a:pt x="17744" y="9528"/>
                  <a:pt x="17561" y="9490"/>
                  <a:pt x="17426" y="9496"/>
                </a:cubicBezTo>
                <a:cubicBezTo>
                  <a:pt x="17291" y="9502"/>
                  <a:pt x="16868" y="9397"/>
                  <a:pt x="16486" y="9264"/>
                </a:cubicBezTo>
                <a:lnTo>
                  <a:pt x="15791" y="9023"/>
                </a:lnTo>
                <a:lnTo>
                  <a:pt x="15781" y="8287"/>
                </a:lnTo>
                <a:lnTo>
                  <a:pt x="15770" y="7550"/>
                </a:lnTo>
                <a:lnTo>
                  <a:pt x="16059" y="7380"/>
                </a:lnTo>
                <a:cubicBezTo>
                  <a:pt x="16517" y="7108"/>
                  <a:pt x="16617" y="6869"/>
                  <a:pt x="16763" y="5700"/>
                </a:cubicBezTo>
                <a:cubicBezTo>
                  <a:pt x="16869" y="4846"/>
                  <a:pt x="16759" y="4109"/>
                  <a:pt x="16448" y="3588"/>
                </a:cubicBezTo>
                <a:cubicBezTo>
                  <a:pt x="16320" y="3374"/>
                  <a:pt x="16195" y="3119"/>
                  <a:pt x="16170" y="3021"/>
                </a:cubicBezTo>
                <a:cubicBezTo>
                  <a:pt x="16145" y="2924"/>
                  <a:pt x="16072" y="2799"/>
                  <a:pt x="16008" y="2745"/>
                </a:cubicBezTo>
                <a:cubicBezTo>
                  <a:pt x="15944" y="2690"/>
                  <a:pt x="15882" y="2602"/>
                  <a:pt x="15871" y="2549"/>
                </a:cubicBezTo>
                <a:cubicBezTo>
                  <a:pt x="15860" y="2495"/>
                  <a:pt x="15792" y="2403"/>
                  <a:pt x="15721" y="2343"/>
                </a:cubicBezTo>
                <a:cubicBezTo>
                  <a:pt x="15649" y="2283"/>
                  <a:pt x="15474" y="2062"/>
                  <a:pt x="15331" y="1852"/>
                </a:cubicBezTo>
                <a:cubicBezTo>
                  <a:pt x="15189" y="1641"/>
                  <a:pt x="14961" y="1378"/>
                  <a:pt x="14825" y="1265"/>
                </a:cubicBezTo>
                <a:cubicBezTo>
                  <a:pt x="14689" y="1152"/>
                  <a:pt x="14510" y="982"/>
                  <a:pt x="14425" y="888"/>
                </a:cubicBezTo>
                <a:cubicBezTo>
                  <a:pt x="14216" y="652"/>
                  <a:pt x="13521" y="425"/>
                  <a:pt x="13080" y="447"/>
                </a:cubicBezTo>
                <a:cubicBezTo>
                  <a:pt x="12887" y="457"/>
                  <a:pt x="12675" y="442"/>
                  <a:pt x="12610" y="414"/>
                </a:cubicBezTo>
                <a:cubicBezTo>
                  <a:pt x="12544" y="385"/>
                  <a:pt x="12466" y="379"/>
                  <a:pt x="12435" y="400"/>
                </a:cubicBezTo>
                <a:cubicBezTo>
                  <a:pt x="12405" y="421"/>
                  <a:pt x="12249" y="369"/>
                  <a:pt x="12090" y="283"/>
                </a:cubicBezTo>
                <a:cubicBezTo>
                  <a:pt x="11746" y="98"/>
                  <a:pt x="11063" y="-12"/>
                  <a:pt x="10396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3" name="Отсутствие денег на дорогие санатории"/>
          <p:cNvSpPr txBox="1"/>
          <p:nvPr/>
        </p:nvSpPr>
        <p:spPr>
          <a:xfrm>
            <a:off x="241499" y="5892800"/>
            <a:ext cx="5674449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Отсутствие денег на дорогие санатории</a:t>
            </a:r>
          </a:p>
        </p:txBody>
      </p:sp>
      <p:sp>
        <p:nvSpPr>
          <p:cNvPr id="194" name="Кружок"/>
          <p:cNvSpPr/>
          <p:nvPr/>
        </p:nvSpPr>
        <p:spPr>
          <a:xfrm>
            <a:off x="6191002" y="6223000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95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rcRect l="11235" t="7497" r="10701" b="5084"/>
          <a:stretch>
            <a:fillRect/>
          </a:stretch>
        </p:blipFill>
        <p:spPr>
          <a:xfrm>
            <a:off x="6639642" y="6580385"/>
            <a:ext cx="372668" cy="555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806" y="0"/>
                </a:moveTo>
                <a:lnTo>
                  <a:pt x="2714" y="5512"/>
                </a:lnTo>
                <a:lnTo>
                  <a:pt x="2645" y="11024"/>
                </a:lnTo>
                <a:lnTo>
                  <a:pt x="1311" y="11086"/>
                </a:lnTo>
                <a:lnTo>
                  <a:pt x="0" y="11147"/>
                </a:lnTo>
                <a:lnTo>
                  <a:pt x="0" y="12182"/>
                </a:lnTo>
                <a:lnTo>
                  <a:pt x="0" y="13201"/>
                </a:lnTo>
                <a:lnTo>
                  <a:pt x="1311" y="13263"/>
                </a:lnTo>
                <a:cubicBezTo>
                  <a:pt x="2550" y="13323"/>
                  <a:pt x="2645" y="13368"/>
                  <a:pt x="2645" y="13957"/>
                </a:cubicBezTo>
                <a:cubicBezTo>
                  <a:pt x="2645" y="14547"/>
                  <a:pt x="2550" y="14592"/>
                  <a:pt x="1311" y="14652"/>
                </a:cubicBezTo>
                <a:lnTo>
                  <a:pt x="0" y="14714"/>
                </a:lnTo>
                <a:lnTo>
                  <a:pt x="0" y="15733"/>
                </a:lnTo>
                <a:lnTo>
                  <a:pt x="0" y="16767"/>
                </a:lnTo>
                <a:lnTo>
                  <a:pt x="1311" y="16829"/>
                </a:lnTo>
                <a:lnTo>
                  <a:pt x="2645" y="16891"/>
                </a:lnTo>
                <a:lnTo>
                  <a:pt x="2737" y="19238"/>
                </a:lnTo>
                <a:lnTo>
                  <a:pt x="2829" y="21600"/>
                </a:lnTo>
                <a:lnTo>
                  <a:pt x="7129" y="21600"/>
                </a:lnTo>
                <a:lnTo>
                  <a:pt x="7221" y="19238"/>
                </a:lnTo>
                <a:lnTo>
                  <a:pt x="7313" y="16891"/>
                </a:lnTo>
                <a:lnTo>
                  <a:pt x="13131" y="16829"/>
                </a:lnTo>
                <a:lnTo>
                  <a:pt x="18949" y="16767"/>
                </a:lnTo>
                <a:lnTo>
                  <a:pt x="18949" y="15733"/>
                </a:lnTo>
                <a:lnTo>
                  <a:pt x="18949" y="14698"/>
                </a:lnTo>
                <a:lnTo>
                  <a:pt x="12993" y="14637"/>
                </a:lnTo>
                <a:lnTo>
                  <a:pt x="7014" y="14590"/>
                </a:lnTo>
                <a:lnTo>
                  <a:pt x="7014" y="13957"/>
                </a:lnTo>
                <a:lnTo>
                  <a:pt x="7014" y="13324"/>
                </a:lnTo>
                <a:lnTo>
                  <a:pt x="10624" y="13201"/>
                </a:lnTo>
                <a:cubicBezTo>
                  <a:pt x="14579" y="13055"/>
                  <a:pt x="16989" y="12514"/>
                  <a:pt x="18765" y="11379"/>
                </a:cubicBezTo>
                <a:cubicBezTo>
                  <a:pt x="20665" y="10165"/>
                  <a:pt x="21600" y="8307"/>
                  <a:pt x="21594" y="6469"/>
                </a:cubicBezTo>
                <a:cubicBezTo>
                  <a:pt x="21587" y="4631"/>
                  <a:pt x="20627" y="2811"/>
                  <a:pt x="18719" y="1683"/>
                </a:cubicBezTo>
                <a:cubicBezTo>
                  <a:pt x="16382" y="300"/>
                  <a:pt x="15403" y="137"/>
                  <a:pt x="8785" y="62"/>
                </a:cubicBezTo>
                <a:lnTo>
                  <a:pt x="2806" y="0"/>
                </a:lnTo>
                <a:close/>
                <a:moveTo>
                  <a:pt x="7313" y="2439"/>
                </a:moveTo>
                <a:lnTo>
                  <a:pt x="10279" y="2439"/>
                </a:lnTo>
                <a:cubicBezTo>
                  <a:pt x="13025" y="2439"/>
                  <a:pt x="13358" y="2481"/>
                  <a:pt x="14580" y="3026"/>
                </a:cubicBezTo>
                <a:cubicBezTo>
                  <a:pt x="18317" y="4694"/>
                  <a:pt x="18159" y="8596"/>
                  <a:pt x="14281" y="10406"/>
                </a:cubicBezTo>
                <a:cubicBezTo>
                  <a:pt x="13132" y="10943"/>
                  <a:pt x="12663" y="11013"/>
                  <a:pt x="10141" y="11086"/>
                </a:cubicBezTo>
                <a:cubicBezTo>
                  <a:pt x="8578" y="11131"/>
                  <a:pt x="7237" y="11129"/>
                  <a:pt x="7152" y="11070"/>
                </a:cubicBezTo>
                <a:cubicBezTo>
                  <a:pt x="7066" y="11011"/>
                  <a:pt x="7066" y="9043"/>
                  <a:pt x="7152" y="6701"/>
                </a:cubicBezTo>
                <a:lnTo>
                  <a:pt x="7313" y="2439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96" name="Кружок"/>
          <p:cNvSpPr/>
          <p:nvPr/>
        </p:nvSpPr>
        <p:spPr>
          <a:xfrm>
            <a:off x="16614425" y="6223000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7" name="Плохое самочувствие"/>
          <p:cNvSpPr txBox="1"/>
          <p:nvPr/>
        </p:nvSpPr>
        <p:spPr>
          <a:xfrm>
            <a:off x="18468052" y="6197600"/>
            <a:ext cx="567444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Плохое самочувствие</a:t>
            </a:r>
          </a:p>
        </p:txBody>
      </p:sp>
      <p:sp>
        <p:nvSpPr>
          <p:cNvPr id="198" name="Кружок"/>
          <p:cNvSpPr/>
          <p:nvPr/>
        </p:nvSpPr>
        <p:spPr>
          <a:xfrm>
            <a:off x="18989383" y="8861841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9" name="Апатия, снижение…"/>
          <p:cNvSpPr txBox="1"/>
          <p:nvPr/>
        </p:nvSpPr>
        <p:spPr>
          <a:xfrm>
            <a:off x="17940284" y="10419745"/>
            <a:ext cx="5674448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Апатия, снижение </a:t>
            </a:r>
          </a:p>
          <a:p>
            <a: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жизненного тонуса  </a:t>
            </a:r>
          </a:p>
        </p:txBody>
      </p:sp>
      <p:sp>
        <p:nvSpPr>
          <p:cNvPr id="200" name="Стетоскоп"/>
          <p:cNvSpPr/>
          <p:nvPr/>
        </p:nvSpPr>
        <p:spPr>
          <a:xfrm>
            <a:off x="16884280" y="6460410"/>
            <a:ext cx="781091" cy="795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01" name="Изображение" descr="Изображение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9226793" y="9099251"/>
            <a:ext cx="795181" cy="795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Изображение" descr="Изображение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0732420" y="1"/>
            <a:ext cx="6185230" cy="1441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utterstock_589471856.jpg" descr="shutterstock_589471856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flipH="1">
            <a:off x="22650231" y="-1293894"/>
            <a:ext cx="22761599" cy="15075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hutterstock_589471856.jpg" descr="shutterstock_589471856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8346" y="-1293894"/>
            <a:ext cx="22761599" cy="1507586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Кружок"/>
          <p:cNvSpPr/>
          <p:nvPr/>
        </p:nvSpPr>
        <p:spPr>
          <a:xfrm>
            <a:off x="3282849" y="5172676"/>
            <a:ext cx="17818302" cy="17818303"/>
          </a:xfrm>
          <a:prstGeom prst="ellipse">
            <a:avLst/>
          </a:prstGeom>
          <a:ln w="114300" cap="rnd">
            <a:solidFill>
              <a:schemeClr val="accent4">
                <a:hueOff val="-461056"/>
                <a:satOff val="4338"/>
                <a:lumOff val="-10225"/>
              </a:schemeClr>
            </a:solidFill>
            <a:custDash>
              <a:ds d="100000" sp="200000"/>
            </a:custDash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7" name="Шаговая доступность"/>
          <p:cNvSpPr txBox="1"/>
          <p:nvPr/>
        </p:nvSpPr>
        <p:spPr>
          <a:xfrm>
            <a:off x="241499" y="6197600"/>
            <a:ext cx="567444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Шаговая доступность</a:t>
            </a:r>
          </a:p>
        </p:txBody>
      </p:sp>
      <p:sp>
        <p:nvSpPr>
          <p:cNvPr id="208" name="Кружок"/>
          <p:cNvSpPr/>
          <p:nvPr/>
        </p:nvSpPr>
        <p:spPr>
          <a:xfrm>
            <a:off x="6191002" y="6223000"/>
            <a:ext cx="1270001" cy="12700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9" name="Кружок"/>
          <p:cNvSpPr/>
          <p:nvPr/>
        </p:nvSpPr>
        <p:spPr>
          <a:xfrm>
            <a:off x="16614426" y="6223000"/>
            <a:ext cx="1270001" cy="1270000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0" name="Релакс и общение"/>
          <p:cNvSpPr txBox="1"/>
          <p:nvPr/>
        </p:nvSpPr>
        <p:spPr>
          <a:xfrm>
            <a:off x="18468052" y="6197600"/>
            <a:ext cx="3836279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Релакс и общение</a:t>
            </a:r>
          </a:p>
        </p:txBody>
      </p:sp>
      <p:sp>
        <p:nvSpPr>
          <p:cNvPr id="211" name="Кружок"/>
          <p:cNvSpPr/>
          <p:nvPr/>
        </p:nvSpPr>
        <p:spPr>
          <a:xfrm>
            <a:off x="18989383" y="8861841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2" name="Ежедневный прием 3-7 людей…"/>
          <p:cNvSpPr txBox="1"/>
          <p:nvPr/>
        </p:nvSpPr>
        <p:spPr>
          <a:xfrm>
            <a:off x="17940284" y="10419746"/>
            <a:ext cx="5674449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Ежедневный прием 3-7 людей </a:t>
            </a:r>
          </a:p>
          <a:p>
            <a:pPr algn="l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t>(пожилых людей, малышей с проблемами здоровья)</a:t>
            </a:r>
          </a:p>
        </p:txBody>
      </p:sp>
      <p:pic>
        <p:nvPicPr>
          <p:cNvPr id="213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4465381" y="333074"/>
            <a:ext cx="10930978" cy="2555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shutterstock_589471856.jpg" descr="shutterstock_589471856.jpg"/>
          <p:cNvPicPr>
            <a:picLocks noChangeAspect="1"/>
          </p:cNvPicPr>
          <p:nvPr/>
        </p:nvPicPr>
        <p:blipFill>
          <a:blip r:embed="rId2" cstate="print">
            <a:extLst/>
          </a:blip>
          <a:srcRect l="30459" t="20672" r="25059"/>
          <a:stretch>
            <a:fillRect/>
          </a:stretch>
        </p:blipFill>
        <p:spPr>
          <a:xfrm>
            <a:off x="6924804" y="1822676"/>
            <a:ext cx="10124433" cy="11959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599" extrusionOk="0">
                <a:moveTo>
                  <a:pt x="10824" y="1"/>
                </a:moveTo>
                <a:cubicBezTo>
                  <a:pt x="10769" y="-1"/>
                  <a:pt x="10734" y="2"/>
                  <a:pt x="10723" y="11"/>
                </a:cubicBezTo>
                <a:cubicBezTo>
                  <a:pt x="10700" y="31"/>
                  <a:pt x="10590" y="52"/>
                  <a:pt x="10478" y="56"/>
                </a:cubicBezTo>
                <a:cubicBezTo>
                  <a:pt x="10026" y="76"/>
                  <a:pt x="9592" y="156"/>
                  <a:pt x="9325" y="271"/>
                </a:cubicBezTo>
                <a:cubicBezTo>
                  <a:pt x="8442" y="650"/>
                  <a:pt x="7483" y="1305"/>
                  <a:pt x="7126" y="1773"/>
                </a:cubicBezTo>
                <a:cubicBezTo>
                  <a:pt x="7027" y="1904"/>
                  <a:pt x="6944" y="2025"/>
                  <a:pt x="6942" y="2041"/>
                </a:cubicBezTo>
                <a:cubicBezTo>
                  <a:pt x="6940" y="2057"/>
                  <a:pt x="6914" y="2104"/>
                  <a:pt x="6883" y="2145"/>
                </a:cubicBezTo>
                <a:cubicBezTo>
                  <a:pt x="6852" y="2186"/>
                  <a:pt x="6848" y="2248"/>
                  <a:pt x="6873" y="2283"/>
                </a:cubicBezTo>
                <a:cubicBezTo>
                  <a:pt x="6898" y="2317"/>
                  <a:pt x="6867" y="2394"/>
                  <a:pt x="6803" y="2455"/>
                </a:cubicBezTo>
                <a:cubicBezTo>
                  <a:pt x="6727" y="2526"/>
                  <a:pt x="6712" y="2578"/>
                  <a:pt x="6760" y="2603"/>
                </a:cubicBezTo>
                <a:cubicBezTo>
                  <a:pt x="6809" y="2629"/>
                  <a:pt x="6801" y="2684"/>
                  <a:pt x="6734" y="2772"/>
                </a:cubicBezTo>
                <a:cubicBezTo>
                  <a:pt x="6678" y="2844"/>
                  <a:pt x="6617" y="2978"/>
                  <a:pt x="6598" y="3071"/>
                </a:cubicBezTo>
                <a:cubicBezTo>
                  <a:pt x="6578" y="3164"/>
                  <a:pt x="6533" y="3271"/>
                  <a:pt x="6498" y="3309"/>
                </a:cubicBezTo>
                <a:cubicBezTo>
                  <a:pt x="6463" y="3347"/>
                  <a:pt x="6433" y="3418"/>
                  <a:pt x="6431" y="3467"/>
                </a:cubicBezTo>
                <a:cubicBezTo>
                  <a:pt x="6427" y="3634"/>
                  <a:pt x="6320" y="4099"/>
                  <a:pt x="6254" y="4240"/>
                </a:cubicBezTo>
                <a:cubicBezTo>
                  <a:pt x="6050" y="4675"/>
                  <a:pt x="5920" y="5241"/>
                  <a:pt x="5930" y="5651"/>
                </a:cubicBezTo>
                <a:cubicBezTo>
                  <a:pt x="5936" y="5905"/>
                  <a:pt x="5966" y="6140"/>
                  <a:pt x="5995" y="6172"/>
                </a:cubicBezTo>
                <a:cubicBezTo>
                  <a:pt x="6025" y="6205"/>
                  <a:pt x="6025" y="6366"/>
                  <a:pt x="5995" y="6529"/>
                </a:cubicBezTo>
                <a:cubicBezTo>
                  <a:pt x="5950" y="6773"/>
                  <a:pt x="5967" y="6882"/>
                  <a:pt x="6093" y="7138"/>
                </a:cubicBezTo>
                <a:cubicBezTo>
                  <a:pt x="6200" y="7354"/>
                  <a:pt x="6270" y="7431"/>
                  <a:pt x="6321" y="7388"/>
                </a:cubicBezTo>
                <a:cubicBezTo>
                  <a:pt x="6371" y="7345"/>
                  <a:pt x="6455" y="7395"/>
                  <a:pt x="6596" y="7551"/>
                </a:cubicBezTo>
                <a:cubicBezTo>
                  <a:pt x="6708" y="7675"/>
                  <a:pt x="6789" y="7787"/>
                  <a:pt x="6776" y="7798"/>
                </a:cubicBezTo>
                <a:cubicBezTo>
                  <a:pt x="6730" y="7837"/>
                  <a:pt x="7143" y="8163"/>
                  <a:pt x="7238" y="8163"/>
                </a:cubicBezTo>
                <a:cubicBezTo>
                  <a:pt x="7290" y="8163"/>
                  <a:pt x="7421" y="8202"/>
                  <a:pt x="7528" y="8249"/>
                </a:cubicBezTo>
                <a:cubicBezTo>
                  <a:pt x="7636" y="8297"/>
                  <a:pt x="7891" y="8343"/>
                  <a:pt x="8096" y="8353"/>
                </a:cubicBezTo>
                <a:cubicBezTo>
                  <a:pt x="8435" y="8370"/>
                  <a:pt x="8481" y="8390"/>
                  <a:pt x="8622" y="8580"/>
                </a:cubicBezTo>
                <a:cubicBezTo>
                  <a:pt x="8987" y="9073"/>
                  <a:pt x="9016" y="9011"/>
                  <a:pt x="8240" y="9383"/>
                </a:cubicBezTo>
                <a:cubicBezTo>
                  <a:pt x="7746" y="9621"/>
                  <a:pt x="7501" y="9708"/>
                  <a:pt x="7398" y="9680"/>
                </a:cubicBezTo>
                <a:cubicBezTo>
                  <a:pt x="7298" y="9653"/>
                  <a:pt x="7187" y="9688"/>
                  <a:pt x="7039" y="9794"/>
                </a:cubicBezTo>
                <a:cubicBezTo>
                  <a:pt x="6921" y="9878"/>
                  <a:pt x="6768" y="9947"/>
                  <a:pt x="6698" y="9947"/>
                </a:cubicBezTo>
                <a:cubicBezTo>
                  <a:pt x="6629" y="9947"/>
                  <a:pt x="6533" y="9987"/>
                  <a:pt x="6485" y="10036"/>
                </a:cubicBezTo>
                <a:cubicBezTo>
                  <a:pt x="6409" y="10115"/>
                  <a:pt x="6367" y="10110"/>
                  <a:pt x="6137" y="10001"/>
                </a:cubicBezTo>
                <a:cubicBezTo>
                  <a:pt x="5891" y="9884"/>
                  <a:pt x="5862" y="9882"/>
                  <a:pt x="5661" y="9970"/>
                </a:cubicBezTo>
                <a:cubicBezTo>
                  <a:pt x="5543" y="10021"/>
                  <a:pt x="5388" y="10165"/>
                  <a:pt x="5317" y="10288"/>
                </a:cubicBezTo>
                <a:cubicBezTo>
                  <a:pt x="5219" y="10458"/>
                  <a:pt x="5146" y="10512"/>
                  <a:pt x="5013" y="10512"/>
                </a:cubicBezTo>
                <a:cubicBezTo>
                  <a:pt x="4843" y="10512"/>
                  <a:pt x="4836" y="10495"/>
                  <a:pt x="4762" y="9917"/>
                </a:cubicBezTo>
                <a:cubicBezTo>
                  <a:pt x="4608" y="8721"/>
                  <a:pt x="4320" y="8422"/>
                  <a:pt x="3878" y="9000"/>
                </a:cubicBezTo>
                <a:cubicBezTo>
                  <a:pt x="3647" y="9302"/>
                  <a:pt x="3582" y="9688"/>
                  <a:pt x="3644" y="10389"/>
                </a:cubicBezTo>
                <a:cubicBezTo>
                  <a:pt x="3707" y="11098"/>
                  <a:pt x="3696" y="11106"/>
                  <a:pt x="2744" y="11106"/>
                </a:cubicBezTo>
                <a:lnTo>
                  <a:pt x="2038" y="11106"/>
                </a:lnTo>
                <a:lnTo>
                  <a:pt x="1896" y="11311"/>
                </a:lnTo>
                <a:cubicBezTo>
                  <a:pt x="1818" y="11423"/>
                  <a:pt x="1619" y="11625"/>
                  <a:pt x="1455" y="11759"/>
                </a:cubicBezTo>
                <a:cubicBezTo>
                  <a:pt x="1292" y="11893"/>
                  <a:pt x="1158" y="12043"/>
                  <a:pt x="1158" y="12091"/>
                </a:cubicBezTo>
                <a:cubicBezTo>
                  <a:pt x="1158" y="12140"/>
                  <a:pt x="1034" y="12319"/>
                  <a:pt x="882" y="12491"/>
                </a:cubicBezTo>
                <a:cubicBezTo>
                  <a:pt x="648" y="12755"/>
                  <a:pt x="317" y="13350"/>
                  <a:pt x="317" y="13505"/>
                </a:cubicBezTo>
                <a:cubicBezTo>
                  <a:pt x="317" y="13531"/>
                  <a:pt x="236" y="13611"/>
                  <a:pt x="138" y="13684"/>
                </a:cubicBezTo>
                <a:cubicBezTo>
                  <a:pt x="-49" y="13822"/>
                  <a:pt x="-46" y="14009"/>
                  <a:pt x="146" y="14138"/>
                </a:cubicBezTo>
                <a:cubicBezTo>
                  <a:pt x="194" y="14170"/>
                  <a:pt x="271" y="14349"/>
                  <a:pt x="314" y="14534"/>
                </a:cubicBezTo>
                <a:cubicBezTo>
                  <a:pt x="428" y="15012"/>
                  <a:pt x="876" y="15767"/>
                  <a:pt x="1183" y="15995"/>
                </a:cubicBezTo>
                <a:cubicBezTo>
                  <a:pt x="1846" y="16489"/>
                  <a:pt x="2827" y="16715"/>
                  <a:pt x="3557" y="16543"/>
                </a:cubicBezTo>
                <a:cubicBezTo>
                  <a:pt x="3863" y="16471"/>
                  <a:pt x="4102" y="16548"/>
                  <a:pt x="4102" y="16718"/>
                </a:cubicBezTo>
                <a:cubicBezTo>
                  <a:pt x="4102" y="16778"/>
                  <a:pt x="4181" y="16925"/>
                  <a:pt x="4277" y="17045"/>
                </a:cubicBezTo>
                <a:cubicBezTo>
                  <a:pt x="4373" y="17166"/>
                  <a:pt x="4453" y="17288"/>
                  <a:pt x="4453" y="17316"/>
                </a:cubicBezTo>
                <a:cubicBezTo>
                  <a:pt x="4453" y="17345"/>
                  <a:pt x="4560" y="17488"/>
                  <a:pt x="4691" y="17634"/>
                </a:cubicBezTo>
                <a:cubicBezTo>
                  <a:pt x="5042" y="18024"/>
                  <a:pt x="5077" y="18102"/>
                  <a:pt x="5038" y="18392"/>
                </a:cubicBezTo>
                <a:cubicBezTo>
                  <a:pt x="4896" y="19435"/>
                  <a:pt x="4705" y="20515"/>
                  <a:pt x="4589" y="20935"/>
                </a:cubicBezTo>
                <a:cubicBezTo>
                  <a:pt x="4514" y="21207"/>
                  <a:pt x="4453" y="21468"/>
                  <a:pt x="4453" y="21514"/>
                </a:cubicBezTo>
                <a:cubicBezTo>
                  <a:pt x="4453" y="21587"/>
                  <a:pt x="5528" y="21599"/>
                  <a:pt x="12032" y="21599"/>
                </a:cubicBezTo>
                <a:lnTo>
                  <a:pt x="19612" y="21599"/>
                </a:lnTo>
                <a:lnTo>
                  <a:pt x="19563" y="21079"/>
                </a:lnTo>
                <a:cubicBezTo>
                  <a:pt x="19535" y="20793"/>
                  <a:pt x="19457" y="20277"/>
                  <a:pt x="19389" y="19934"/>
                </a:cubicBezTo>
                <a:cubicBezTo>
                  <a:pt x="19305" y="19515"/>
                  <a:pt x="19280" y="19193"/>
                  <a:pt x="19312" y="18953"/>
                </a:cubicBezTo>
                <a:cubicBezTo>
                  <a:pt x="19338" y="18757"/>
                  <a:pt x="19334" y="18503"/>
                  <a:pt x="19302" y="18389"/>
                </a:cubicBezTo>
                <a:cubicBezTo>
                  <a:pt x="19208" y="18043"/>
                  <a:pt x="19229" y="17675"/>
                  <a:pt x="19346" y="17638"/>
                </a:cubicBezTo>
                <a:cubicBezTo>
                  <a:pt x="19605" y="17553"/>
                  <a:pt x="19853" y="17042"/>
                  <a:pt x="19947" y="16398"/>
                </a:cubicBezTo>
                <a:cubicBezTo>
                  <a:pt x="20057" y="15647"/>
                  <a:pt x="20097" y="15508"/>
                  <a:pt x="20258" y="15325"/>
                </a:cubicBezTo>
                <a:cubicBezTo>
                  <a:pt x="20345" y="15226"/>
                  <a:pt x="20517" y="14946"/>
                  <a:pt x="20639" y="14702"/>
                </a:cubicBezTo>
                <a:cubicBezTo>
                  <a:pt x="20786" y="14410"/>
                  <a:pt x="20944" y="14202"/>
                  <a:pt x="21105" y="14090"/>
                </a:cubicBezTo>
                <a:cubicBezTo>
                  <a:pt x="21487" y="13822"/>
                  <a:pt x="21551" y="13663"/>
                  <a:pt x="21543" y="13001"/>
                </a:cubicBezTo>
                <a:cubicBezTo>
                  <a:pt x="21538" y="12551"/>
                  <a:pt x="21505" y="12366"/>
                  <a:pt x="21405" y="12207"/>
                </a:cubicBezTo>
                <a:cubicBezTo>
                  <a:pt x="21334" y="12093"/>
                  <a:pt x="21274" y="11933"/>
                  <a:pt x="21274" y="11850"/>
                </a:cubicBezTo>
                <a:cubicBezTo>
                  <a:pt x="21273" y="11768"/>
                  <a:pt x="21228" y="11634"/>
                  <a:pt x="21174" y="11552"/>
                </a:cubicBezTo>
                <a:cubicBezTo>
                  <a:pt x="21119" y="11471"/>
                  <a:pt x="21024" y="11321"/>
                  <a:pt x="20961" y="11219"/>
                </a:cubicBezTo>
                <a:cubicBezTo>
                  <a:pt x="20899" y="11117"/>
                  <a:pt x="20769" y="11004"/>
                  <a:pt x="20673" y="10967"/>
                </a:cubicBezTo>
                <a:cubicBezTo>
                  <a:pt x="20578" y="10930"/>
                  <a:pt x="20482" y="10859"/>
                  <a:pt x="20459" y="10810"/>
                </a:cubicBezTo>
                <a:cubicBezTo>
                  <a:pt x="20437" y="10761"/>
                  <a:pt x="20395" y="10733"/>
                  <a:pt x="20365" y="10749"/>
                </a:cubicBezTo>
                <a:cubicBezTo>
                  <a:pt x="20335" y="10764"/>
                  <a:pt x="20230" y="10714"/>
                  <a:pt x="20131" y="10636"/>
                </a:cubicBezTo>
                <a:cubicBezTo>
                  <a:pt x="20032" y="10559"/>
                  <a:pt x="19935" y="10509"/>
                  <a:pt x="19914" y="10527"/>
                </a:cubicBezTo>
                <a:cubicBezTo>
                  <a:pt x="19893" y="10544"/>
                  <a:pt x="19856" y="10515"/>
                  <a:pt x="19832" y="10461"/>
                </a:cubicBezTo>
                <a:cubicBezTo>
                  <a:pt x="19808" y="10408"/>
                  <a:pt x="19759" y="10379"/>
                  <a:pt x="19725" y="10397"/>
                </a:cubicBezTo>
                <a:cubicBezTo>
                  <a:pt x="19690" y="10415"/>
                  <a:pt x="19528" y="10338"/>
                  <a:pt x="19364" y="10226"/>
                </a:cubicBezTo>
                <a:cubicBezTo>
                  <a:pt x="18679" y="9755"/>
                  <a:pt x="17146" y="9294"/>
                  <a:pt x="16701" y="9426"/>
                </a:cubicBezTo>
                <a:cubicBezTo>
                  <a:pt x="16514" y="9481"/>
                  <a:pt x="16477" y="9470"/>
                  <a:pt x="16331" y="9316"/>
                </a:cubicBezTo>
                <a:cubicBezTo>
                  <a:pt x="16198" y="9177"/>
                  <a:pt x="16144" y="9157"/>
                  <a:pt x="16044" y="9209"/>
                </a:cubicBezTo>
                <a:cubicBezTo>
                  <a:pt x="15950" y="9257"/>
                  <a:pt x="15846" y="9242"/>
                  <a:pt x="15602" y="9143"/>
                </a:cubicBezTo>
                <a:cubicBezTo>
                  <a:pt x="15426" y="9071"/>
                  <a:pt x="15160" y="8979"/>
                  <a:pt x="15012" y="8938"/>
                </a:cubicBezTo>
                <a:cubicBezTo>
                  <a:pt x="14791" y="8877"/>
                  <a:pt x="14715" y="8814"/>
                  <a:pt x="14599" y="8592"/>
                </a:cubicBezTo>
                <a:cubicBezTo>
                  <a:pt x="14403" y="8215"/>
                  <a:pt x="14398" y="7746"/>
                  <a:pt x="14588" y="7529"/>
                </a:cubicBezTo>
                <a:cubicBezTo>
                  <a:pt x="14722" y="7377"/>
                  <a:pt x="14777" y="7362"/>
                  <a:pt x="15149" y="7363"/>
                </a:cubicBezTo>
                <a:cubicBezTo>
                  <a:pt x="15437" y="7364"/>
                  <a:pt x="15588" y="7336"/>
                  <a:pt x="15647" y="7273"/>
                </a:cubicBezTo>
                <a:cubicBezTo>
                  <a:pt x="15694" y="7223"/>
                  <a:pt x="15734" y="7208"/>
                  <a:pt x="15735" y="7238"/>
                </a:cubicBezTo>
                <a:cubicBezTo>
                  <a:pt x="15739" y="7332"/>
                  <a:pt x="16088" y="7019"/>
                  <a:pt x="16090" y="6920"/>
                </a:cubicBezTo>
                <a:cubicBezTo>
                  <a:pt x="16091" y="6868"/>
                  <a:pt x="16138" y="6776"/>
                  <a:pt x="16193" y="6713"/>
                </a:cubicBezTo>
                <a:cubicBezTo>
                  <a:pt x="16248" y="6651"/>
                  <a:pt x="16277" y="6578"/>
                  <a:pt x="16257" y="6551"/>
                </a:cubicBezTo>
                <a:cubicBezTo>
                  <a:pt x="16237" y="6523"/>
                  <a:pt x="16272" y="6409"/>
                  <a:pt x="16334" y="6298"/>
                </a:cubicBezTo>
                <a:cubicBezTo>
                  <a:pt x="16427" y="6131"/>
                  <a:pt x="16440" y="5960"/>
                  <a:pt x="16409" y="5332"/>
                </a:cubicBezTo>
                <a:cubicBezTo>
                  <a:pt x="16357" y="4283"/>
                  <a:pt x="16291" y="3985"/>
                  <a:pt x="15992" y="3464"/>
                </a:cubicBezTo>
                <a:cubicBezTo>
                  <a:pt x="15850" y="3217"/>
                  <a:pt x="15722" y="2962"/>
                  <a:pt x="15707" y="2899"/>
                </a:cubicBezTo>
                <a:cubicBezTo>
                  <a:pt x="15664" y="2722"/>
                  <a:pt x="15444" y="2373"/>
                  <a:pt x="15343" y="2322"/>
                </a:cubicBezTo>
                <a:cubicBezTo>
                  <a:pt x="15244" y="2271"/>
                  <a:pt x="14794" y="1583"/>
                  <a:pt x="14792" y="1479"/>
                </a:cubicBezTo>
                <a:cubicBezTo>
                  <a:pt x="14791" y="1443"/>
                  <a:pt x="14657" y="1311"/>
                  <a:pt x="14494" y="1186"/>
                </a:cubicBezTo>
                <a:cubicBezTo>
                  <a:pt x="14330" y="1060"/>
                  <a:pt x="14212" y="936"/>
                  <a:pt x="14231" y="909"/>
                </a:cubicBezTo>
                <a:cubicBezTo>
                  <a:pt x="14277" y="846"/>
                  <a:pt x="14072" y="673"/>
                  <a:pt x="13951" y="673"/>
                </a:cubicBezTo>
                <a:cubicBezTo>
                  <a:pt x="13899" y="673"/>
                  <a:pt x="13783" y="600"/>
                  <a:pt x="13693" y="510"/>
                </a:cubicBezTo>
                <a:cubicBezTo>
                  <a:pt x="13554" y="371"/>
                  <a:pt x="13477" y="347"/>
                  <a:pt x="13179" y="349"/>
                </a:cubicBezTo>
                <a:cubicBezTo>
                  <a:pt x="12986" y="351"/>
                  <a:pt x="12781" y="370"/>
                  <a:pt x="12723" y="391"/>
                </a:cubicBezTo>
                <a:cubicBezTo>
                  <a:pt x="12541" y="457"/>
                  <a:pt x="12154" y="407"/>
                  <a:pt x="12089" y="309"/>
                </a:cubicBezTo>
                <a:cubicBezTo>
                  <a:pt x="12054" y="257"/>
                  <a:pt x="11891" y="185"/>
                  <a:pt x="11726" y="149"/>
                </a:cubicBezTo>
                <a:cubicBezTo>
                  <a:pt x="11328" y="62"/>
                  <a:pt x="10987" y="7"/>
                  <a:pt x="10824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5" name="Кружок"/>
          <p:cNvSpPr/>
          <p:nvPr/>
        </p:nvSpPr>
        <p:spPr>
          <a:xfrm>
            <a:off x="3519176" y="9191696"/>
            <a:ext cx="1270001" cy="1270001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6" name="Точка на карте"/>
          <p:cNvSpPr/>
          <p:nvPr/>
        </p:nvSpPr>
        <p:spPr>
          <a:xfrm>
            <a:off x="6528554" y="6378607"/>
            <a:ext cx="594897" cy="958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7" name="Красный крест"/>
          <p:cNvSpPr/>
          <p:nvPr/>
        </p:nvSpPr>
        <p:spPr>
          <a:xfrm>
            <a:off x="3752756" y="9441806"/>
            <a:ext cx="795181" cy="795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8005" y="3400"/>
                </a:moveTo>
                <a:lnTo>
                  <a:pt x="13596" y="3400"/>
                </a:lnTo>
                <a:lnTo>
                  <a:pt x="13596" y="8006"/>
                </a:lnTo>
                <a:lnTo>
                  <a:pt x="18201" y="8006"/>
                </a:lnTo>
                <a:lnTo>
                  <a:pt x="18201" y="13595"/>
                </a:lnTo>
                <a:lnTo>
                  <a:pt x="13596" y="13595"/>
                </a:lnTo>
                <a:lnTo>
                  <a:pt x="13596" y="18201"/>
                </a:lnTo>
                <a:lnTo>
                  <a:pt x="8005" y="18201"/>
                </a:lnTo>
                <a:lnTo>
                  <a:pt x="8005" y="13595"/>
                </a:lnTo>
                <a:lnTo>
                  <a:pt x="3400" y="13595"/>
                </a:lnTo>
                <a:lnTo>
                  <a:pt x="3400" y="8006"/>
                </a:lnTo>
                <a:lnTo>
                  <a:pt x="8005" y="8006"/>
                </a:lnTo>
                <a:lnTo>
                  <a:pt x="8005" y="34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8" name="Облачко с цитатой"/>
          <p:cNvSpPr/>
          <p:nvPr/>
        </p:nvSpPr>
        <p:spPr>
          <a:xfrm>
            <a:off x="16978360" y="6569273"/>
            <a:ext cx="542301" cy="481960"/>
          </a:xfrm>
          <a:prstGeom prst="wedgeEllipseCallout">
            <a:avLst>
              <a:gd name="adj1" fmla="val -48898"/>
              <a:gd name="adj2" fmla="val 69842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9" name="Календарь"/>
          <p:cNvSpPr/>
          <p:nvPr/>
        </p:nvSpPr>
        <p:spPr>
          <a:xfrm>
            <a:off x="19326935" y="9168735"/>
            <a:ext cx="594897" cy="656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89" y="0"/>
                </a:moveTo>
                <a:cubicBezTo>
                  <a:pt x="4152" y="0"/>
                  <a:pt x="4034" y="103"/>
                  <a:pt x="4034" y="233"/>
                </a:cubicBezTo>
                <a:lnTo>
                  <a:pt x="4034" y="1151"/>
                </a:lnTo>
                <a:lnTo>
                  <a:pt x="4034" y="2953"/>
                </a:lnTo>
                <a:lnTo>
                  <a:pt x="6428" y="2953"/>
                </a:lnTo>
                <a:lnTo>
                  <a:pt x="6433" y="1151"/>
                </a:lnTo>
                <a:lnTo>
                  <a:pt x="6433" y="233"/>
                </a:lnTo>
                <a:cubicBezTo>
                  <a:pt x="6433" y="109"/>
                  <a:pt x="6321" y="0"/>
                  <a:pt x="6178" y="0"/>
                </a:cubicBezTo>
                <a:lnTo>
                  <a:pt x="4289" y="0"/>
                </a:lnTo>
                <a:close/>
                <a:moveTo>
                  <a:pt x="15422" y="0"/>
                </a:moveTo>
                <a:cubicBezTo>
                  <a:pt x="15279" y="0"/>
                  <a:pt x="15167" y="109"/>
                  <a:pt x="15167" y="233"/>
                </a:cubicBezTo>
                <a:lnTo>
                  <a:pt x="15167" y="1151"/>
                </a:lnTo>
                <a:lnTo>
                  <a:pt x="15172" y="2953"/>
                </a:lnTo>
                <a:lnTo>
                  <a:pt x="17566" y="2953"/>
                </a:lnTo>
                <a:lnTo>
                  <a:pt x="17566" y="1151"/>
                </a:lnTo>
                <a:lnTo>
                  <a:pt x="17566" y="233"/>
                </a:lnTo>
                <a:cubicBezTo>
                  <a:pt x="17566" y="103"/>
                  <a:pt x="17448" y="0"/>
                  <a:pt x="17311" y="0"/>
                </a:cubicBezTo>
                <a:lnTo>
                  <a:pt x="15422" y="0"/>
                </a:lnTo>
                <a:close/>
                <a:moveTo>
                  <a:pt x="1031" y="2150"/>
                </a:moveTo>
                <a:cubicBezTo>
                  <a:pt x="465" y="2150"/>
                  <a:pt x="0" y="2565"/>
                  <a:pt x="0" y="3083"/>
                </a:cubicBezTo>
                <a:lnTo>
                  <a:pt x="0" y="20665"/>
                </a:lnTo>
                <a:cubicBezTo>
                  <a:pt x="0" y="21178"/>
                  <a:pt x="459" y="21600"/>
                  <a:pt x="1031" y="21600"/>
                </a:cubicBezTo>
                <a:lnTo>
                  <a:pt x="20569" y="21600"/>
                </a:lnTo>
                <a:cubicBezTo>
                  <a:pt x="21135" y="21600"/>
                  <a:pt x="21600" y="21184"/>
                  <a:pt x="21600" y="20665"/>
                </a:cubicBezTo>
                <a:lnTo>
                  <a:pt x="21600" y="3083"/>
                </a:lnTo>
                <a:cubicBezTo>
                  <a:pt x="21600" y="2570"/>
                  <a:pt x="21135" y="2150"/>
                  <a:pt x="20569" y="2150"/>
                </a:cubicBezTo>
                <a:lnTo>
                  <a:pt x="18329" y="2150"/>
                </a:lnTo>
                <a:lnTo>
                  <a:pt x="18329" y="3088"/>
                </a:lnTo>
                <a:cubicBezTo>
                  <a:pt x="18329" y="3396"/>
                  <a:pt x="18049" y="3650"/>
                  <a:pt x="17710" y="3650"/>
                </a:cubicBezTo>
                <a:lnTo>
                  <a:pt x="15018" y="3650"/>
                </a:lnTo>
                <a:cubicBezTo>
                  <a:pt x="14678" y="3650"/>
                  <a:pt x="14398" y="3396"/>
                  <a:pt x="14398" y="3088"/>
                </a:cubicBezTo>
                <a:lnTo>
                  <a:pt x="14398" y="2150"/>
                </a:lnTo>
                <a:lnTo>
                  <a:pt x="7202" y="2150"/>
                </a:lnTo>
                <a:lnTo>
                  <a:pt x="7202" y="3088"/>
                </a:lnTo>
                <a:cubicBezTo>
                  <a:pt x="7202" y="3396"/>
                  <a:pt x="6922" y="3650"/>
                  <a:pt x="6582" y="3650"/>
                </a:cubicBezTo>
                <a:lnTo>
                  <a:pt x="3890" y="3650"/>
                </a:lnTo>
                <a:cubicBezTo>
                  <a:pt x="3551" y="3650"/>
                  <a:pt x="3271" y="3396"/>
                  <a:pt x="3271" y="3088"/>
                </a:cubicBezTo>
                <a:lnTo>
                  <a:pt x="3271" y="2150"/>
                </a:lnTo>
                <a:lnTo>
                  <a:pt x="1031" y="2150"/>
                </a:lnTo>
                <a:close/>
                <a:moveTo>
                  <a:pt x="1508" y="6389"/>
                </a:moveTo>
                <a:lnTo>
                  <a:pt x="20092" y="6389"/>
                </a:lnTo>
                <a:lnTo>
                  <a:pt x="20092" y="19565"/>
                </a:lnTo>
                <a:lnTo>
                  <a:pt x="1508" y="19565"/>
                </a:lnTo>
                <a:lnTo>
                  <a:pt x="1508" y="6389"/>
                </a:lnTo>
                <a:close/>
                <a:moveTo>
                  <a:pt x="3807" y="8451"/>
                </a:moveTo>
                <a:cubicBezTo>
                  <a:pt x="3777" y="8451"/>
                  <a:pt x="3747" y="8478"/>
                  <a:pt x="3747" y="8505"/>
                </a:cubicBezTo>
                <a:lnTo>
                  <a:pt x="3747" y="10493"/>
                </a:lnTo>
                <a:cubicBezTo>
                  <a:pt x="3747" y="10525"/>
                  <a:pt x="3777" y="10547"/>
                  <a:pt x="3807" y="10547"/>
                </a:cubicBezTo>
                <a:lnTo>
                  <a:pt x="5999" y="10547"/>
                </a:lnTo>
                <a:cubicBezTo>
                  <a:pt x="6029" y="10547"/>
                  <a:pt x="6059" y="10525"/>
                  <a:pt x="6059" y="10493"/>
                </a:cubicBezTo>
                <a:lnTo>
                  <a:pt x="6059" y="8505"/>
                </a:lnTo>
                <a:cubicBezTo>
                  <a:pt x="6059" y="8478"/>
                  <a:pt x="6029" y="8451"/>
                  <a:pt x="5999" y="8451"/>
                </a:cubicBezTo>
                <a:lnTo>
                  <a:pt x="3807" y="8451"/>
                </a:lnTo>
                <a:close/>
                <a:moveTo>
                  <a:pt x="7654" y="8451"/>
                </a:moveTo>
                <a:cubicBezTo>
                  <a:pt x="7618" y="8451"/>
                  <a:pt x="7595" y="8478"/>
                  <a:pt x="7595" y="8505"/>
                </a:cubicBezTo>
                <a:lnTo>
                  <a:pt x="7595" y="10493"/>
                </a:lnTo>
                <a:cubicBezTo>
                  <a:pt x="7595" y="10525"/>
                  <a:pt x="7618" y="10547"/>
                  <a:pt x="7654" y="10547"/>
                </a:cubicBezTo>
                <a:lnTo>
                  <a:pt x="9847" y="10547"/>
                </a:lnTo>
                <a:cubicBezTo>
                  <a:pt x="9877" y="10547"/>
                  <a:pt x="9907" y="10525"/>
                  <a:pt x="9907" y="10493"/>
                </a:cubicBezTo>
                <a:lnTo>
                  <a:pt x="9907" y="8505"/>
                </a:lnTo>
                <a:cubicBezTo>
                  <a:pt x="9907" y="8478"/>
                  <a:pt x="9877" y="8451"/>
                  <a:pt x="9847" y="8451"/>
                </a:cubicBezTo>
                <a:lnTo>
                  <a:pt x="7654" y="8451"/>
                </a:lnTo>
                <a:close/>
                <a:moveTo>
                  <a:pt x="11753" y="8451"/>
                </a:moveTo>
                <a:cubicBezTo>
                  <a:pt x="11723" y="8451"/>
                  <a:pt x="11693" y="8478"/>
                  <a:pt x="11693" y="8505"/>
                </a:cubicBezTo>
                <a:lnTo>
                  <a:pt x="11693" y="10493"/>
                </a:lnTo>
                <a:cubicBezTo>
                  <a:pt x="11693" y="10525"/>
                  <a:pt x="11723" y="10547"/>
                  <a:pt x="11753" y="10547"/>
                </a:cubicBezTo>
                <a:lnTo>
                  <a:pt x="13946" y="10547"/>
                </a:lnTo>
                <a:cubicBezTo>
                  <a:pt x="13976" y="10547"/>
                  <a:pt x="14005" y="10525"/>
                  <a:pt x="14005" y="10493"/>
                </a:cubicBezTo>
                <a:lnTo>
                  <a:pt x="14005" y="8505"/>
                </a:lnTo>
                <a:cubicBezTo>
                  <a:pt x="14005" y="8478"/>
                  <a:pt x="13976" y="8451"/>
                  <a:pt x="13946" y="8451"/>
                </a:cubicBezTo>
                <a:lnTo>
                  <a:pt x="11753" y="8451"/>
                </a:lnTo>
                <a:close/>
                <a:moveTo>
                  <a:pt x="15601" y="8451"/>
                </a:moveTo>
                <a:cubicBezTo>
                  <a:pt x="15565" y="8451"/>
                  <a:pt x="15541" y="8478"/>
                  <a:pt x="15541" y="8505"/>
                </a:cubicBezTo>
                <a:lnTo>
                  <a:pt x="15541" y="10493"/>
                </a:lnTo>
                <a:cubicBezTo>
                  <a:pt x="15541" y="10525"/>
                  <a:pt x="15565" y="10547"/>
                  <a:pt x="15601" y="10547"/>
                </a:cubicBezTo>
                <a:lnTo>
                  <a:pt x="17793" y="10547"/>
                </a:lnTo>
                <a:cubicBezTo>
                  <a:pt x="17829" y="10547"/>
                  <a:pt x="17853" y="10525"/>
                  <a:pt x="17853" y="10493"/>
                </a:cubicBezTo>
                <a:lnTo>
                  <a:pt x="17853" y="8505"/>
                </a:lnTo>
                <a:cubicBezTo>
                  <a:pt x="17853" y="8478"/>
                  <a:pt x="17829" y="8451"/>
                  <a:pt x="17793" y="8451"/>
                </a:cubicBezTo>
                <a:lnTo>
                  <a:pt x="15601" y="8451"/>
                </a:lnTo>
                <a:close/>
                <a:moveTo>
                  <a:pt x="3771" y="12086"/>
                </a:moveTo>
                <a:cubicBezTo>
                  <a:pt x="3736" y="12086"/>
                  <a:pt x="3712" y="12107"/>
                  <a:pt x="3712" y="12140"/>
                </a:cubicBezTo>
                <a:lnTo>
                  <a:pt x="3712" y="14126"/>
                </a:lnTo>
                <a:cubicBezTo>
                  <a:pt x="3712" y="14153"/>
                  <a:pt x="3736" y="14180"/>
                  <a:pt x="3771" y="14180"/>
                </a:cubicBezTo>
                <a:lnTo>
                  <a:pt x="5964" y="14180"/>
                </a:lnTo>
                <a:cubicBezTo>
                  <a:pt x="5994" y="14180"/>
                  <a:pt x="6024" y="14153"/>
                  <a:pt x="6024" y="14126"/>
                </a:cubicBezTo>
                <a:lnTo>
                  <a:pt x="6024" y="12140"/>
                </a:lnTo>
                <a:cubicBezTo>
                  <a:pt x="6024" y="12107"/>
                  <a:pt x="5994" y="12086"/>
                  <a:pt x="5964" y="12086"/>
                </a:cubicBezTo>
                <a:lnTo>
                  <a:pt x="3771" y="12086"/>
                </a:lnTo>
                <a:close/>
                <a:moveTo>
                  <a:pt x="7619" y="12086"/>
                </a:moveTo>
                <a:cubicBezTo>
                  <a:pt x="7583" y="12086"/>
                  <a:pt x="7559" y="12107"/>
                  <a:pt x="7559" y="12140"/>
                </a:cubicBezTo>
                <a:lnTo>
                  <a:pt x="7559" y="14126"/>
                </a:lnTo>
                <a:cubicBezTo>
                  <a:pt x="7559" y="14153"/>
                  <a:pt x="7583" y="14180"/>
                  <a:pt x="7619" y="14180"/>
                </a:cubicBezTo>
                <a:lnTo>
                  <a:pt x="9812" y="14180"/>
                </a:lnTo>
                <a:cubicBezTo>
                  <a:pt x="9841" y="14180"/>
                  <a:pt x="9871" y="14153"/>
                  <a:pt x="9871" y="14126"/>
                </a:cubicBezTo>
                <a:lnTo>
                  <a:pt x="9871" y="12140"/>
                </a:lnTo>
                <a:cubicBezTo>
                  <a:pt x="9871" y="12107"/>
                  <a:pt x="9841" y="12086"/>
                  <a:pt x="9812" y="12086"/>
                </a:cubicBezTo>
                <a:lnTo>
                  <a:pt x="7619" y="12086"/>
                </a:lnTo>
                <a:close/>
                <a:moveTo>
                  <a:pt x="11788" y="12086"/>
                </a:moveTo>
                <a:cubicBezTo>
                  <a:pt x="11759" y="12086"/>
                  <a:pt x="11729" y="12107"/>
                  <a:pt x="11729" y="12140"/>
                </a:cubicBezTo>
                <a:lnTo>
                  <a:pt x="11729" y="14126"/>
                </a:lnTo>
                <a:cubicBezTo>
                  <a:pt x="11729" y="14153"/>
                  <a:pt x="11759" y="14180"/>
                  <a:pt x="11788" y="14180"/>
                </a:cubicBezTo>
                <a:lnTo>
                  <a:pt x="13981" y="14180"/>
                </a:lnTo>
                <a:cubicBezTo>
                  <a:pt x="14011" y="14180"/>
                  <a:pt x="14041" y="14153"/>
                  <a:pt x="14041" y="14126"/>
                </a:cubicBezTo>
                <a:lnTo>
                  <a:pt x="14041" y="12140"/>
                </a:lnTo>
                <a:cubicBezTo>
                  <a:pt x="14041" y="12107"/>
                  <a:pt x="14011" y="12086"/>
                  <a:pt x="13981" y="12086"/>
                </a:cubicBezTo>
                <a:lnTo>
                  <a:pt x="11788" y="12086"/>
                </a:lnTo>
                <a:close/>
                <a:moveTo>
                  <a:pt x="15636" y="12086"/>
                </a:moveTo>
                <a:cubicBezTo>
                  <a:pt x="15600" y="12086"/>
                  <a:pt x="15576" y="12107"/>
                  <a:pt x="15576" y="12140"/>
                </a:cubicBezTo>
                <a:lnTo>
                  <a:pt x="15576" y="14126"/>
                </a:lnTo>
                <a:cubicBezTo>
                  <a:pt x="15576" y="14153"/>
                  <a:pt x="15600" y="14180"/>
                  <a:pt x="15636" y="14180"/>
                </a:cubicBezTo>
                <a:lnTo>
                  <a:pt x="17829" y="14180"/>
                </a:lnTo>
                <a:cubicBezTo>
                  <a:pt x="17864" y="14180"/>
                  <a:pt x="17888" y="14153"/>
                  <a:pt x="17888" y="14126"/>
                </a:cubicBezTo>
                <a:lnTo>
                  <a:pt x="17888" y="12140"/>
                </a:lnTo>
                <a:cubicBezTo>
                  <a:pt x="17888" y="12107"/>
                  <a:pt x="17864" y="12086"/>
                  <a:pt x="17829" y="12086"/>
                </a:cubicBezTo>
                <a:lnTo>
                  <a:pt x="15636" y="12086"/>
                </a:lnTo>
                <a:close/>
                <a:moveTo>
                  <a:pt x="3771" y="15866"/>
                </a:moveTo>
                <a:cubicBezTo>
                  <a:pt x="3736" y="15866"/>
                  <a:pt x="3712" y="15893"/>
                  <a:pt x="3712" y="15920"/>
                </a:cubicBezTo>
                <a:lnTo>
                  <a:pt x="3712" y="17906"/>
                </a:lnTo>
                <a:cubicBezTo>
                  <a:pt x="3712" y="17933"/>
                  <a:pt x="3736" y="17960"/>
                  <a:pt x="3771" y="17960"/>
                </a:cubicBezTo>
                <a:lnTo>
                  <a:pt x="5964" y="17960"/>
                </a:lnTo>
                <a:cubicBezTo>
                  <a:pt x="5994" y="17960"/>
                  <a:pt x="6024" y="17933"/>
                  <a:pt x="6024" y="17906"/>
                </a:cubicBezTo>
                <a:lnTo>
                  <a:pt x="6024" y="15920"/>
                </a:lnTo>
                <a:cubicBezTo>
                  <a:pt x="6024" y="15893"/>
                  <a:pt x="5994" y="15866"/>
                  <a:pt x="5964" y="15866"/>
                </a:cubicBezTo>
                <a:lnTo>
                  <a:pt x="3771" y="15866"/>
                </a:lnTo>
                <a:close/>
                <a:moveTo>
                  <a:pt x="7619" y="15866"/>
                </a:moveTo>
                <a:cubicBezTo>
                  <a:pt x="7583" y="15866"/>
                  <a:pt x="7559" y="15893"/>
                  <a:pt x="7559" y="15920"/>
                </a:cubicBezTo>
                <a:lnTo>
                  <a:pt x="7559" y="17906"/>
                </a:lnTo>
                <a:cubicBezTo>
                  <a:pt x="7559" y="17933"/>
                  <a:pt x="7583" y="17960"/>
                  <a:pt x="7619" y="17960"/>
                </a:cubicBezTo>
                <a:lnTo>
                  <a:pt x="9812" y="17960"/>
                </a:lnTo>
                <a:cubicBezTo>
                  <a:pt x="9841" y="17960"/>
                  <a:pt x="9871" y="17933"/>
                  <a:pt x="9871" y="17906"/>
                </a:cubicBezTo>
                <a:lnTo>
                  <a:pt x="9871" y="15920"/>
                </a:lnTo>
                <a:cubicBezTo>
                  <a:pt x="9871" y="15893"/>
                  <a:pt x="9841" y="15866"/>
                  <a:pt x="9812" y="15866"/>
                </a:cubicBezTo>
                <a:lnTo>
                  <a:pt x="7619" y="15866"/>
                </a:lnTo>
                <a:close/>
                <a:moveTo>
                  <a:pt x="11788" y="15866"/>
                </a:moveTo>
                <a:cubicBezTo>
                  <a:pt x="11759" y="15866"/>
                  <a:pt x="11729" y="15893"/>
                  <a:pt x="11729" y="15920"/>
                </a:cubicBezTo>
                <a:lnTo>
                  <a:pt x="11729" y="17906"/>
                </a:lnTo>
                <a:cubicBezTo>
                  <a:pt x="11729" y="17933"/>
                  <a:pt x="11759" y="17960"/>
                  <a:pt x="11788" y="17960"/>
                </a:cubicBezTo>
                <a:lnTo>
                  <a:pt x="13981" y="17960"/>
                </a:lnTo>
                <a:cubicBezTo>
                  <a:pt x="14011" y="17960"/>
                  <a:pt x="14041" y="17933"/>
                  <a:pt x="14041" y="17906"/>
                </a:cubicBezTo>
                <a:lnTo>
                  <a:pt x="14041" y="15920"/>
                </a:lnTo>
                <a:cubicBezTo>
                  <a:pt x="14041" y="15893"/>
                  <a:pt x="14011" y="15866"/>
                  <a:pt x="13981" y="15866"/>
                </a:cubicBezTo>
                <a:lnTo>
                  <a:pt x="11788" y="15866"/>
                </a:lnTo>
                <a:close/>
                <a:moveTo>
                  <a:pt x="15636" y="15866"/>
                </a:moveTo>
                <a:cubicBezTo>
                  <a:pt x="15600" y="15866"/>
                  <a:pt x="15576" y="15893"/>
                  <a:pt x="15576" y="15920"/>
                </a:cubicBezTo>
                <a:lnTo>
                  <a:pt x="15576" y="17906"/>
                </a:lnTo>
                <a:cubicBezTo>
                  <a:pt x="15576" y="17933"/>
                  <a:pt x="15600" y="17960"/>
                  <a:pt x="15636" y="17960"/>
                </a:cubicBezTo>
                <a:lnTo>
                  <a:pt x="17829" y="17960"/>
                </a:lnTo>
                <a:cubicBezTo>
                  <a:pt x="17864" y="17960"/>
                  <a:pt x="17888" y="17933"/>
                  <a:pt x="17888" y="17906"/>
                </a:cubicBezTo>
                <a:lnTo>
                  <a:pt x="17888" y="15920"/>
                </a:lnTo>
                <a:cubicBezTo>
                  <a:pt x="17888" y="15893"/>
                  <a:pt x="17864" y="15866"/>
                  <a:pt x="17829" y="15866"/>
                </a:cubicBezTo>
                <a:lnTo>
                  <a:pt x="15636" y="15866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0" name="Комплексное восстановление здоровья"/>
          <p:cNvSpPr txBox="1"/>
          <p:nvPr/>
        </p:nvSpPr>
        <p:spPr>
          <a:xfrm>
            <a:off x="61178" y="10642714"/>
            <a:ext cx="5674449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Комплексное восстановление здоровья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Прямоугольник"/>
          <p:cNvSpPr/>
          <p:nvPr/>
        </p:nvSpPr>
        <p:spPr>
          <a:xfrm>
            <a:off x="-486882" y="-88496"/>
            <a:ext cx="18858066" cy="1380449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5" name="УСЛУГИ"/>
          <p:cNvSpPr txBox="1"/>
          <p:nvPr/>
        </p:nvSpPr>
        <p:spPr>
          <a:xfrm>
            <a:off x="1524592" y="1198627"/>
            <a:ext cx="554544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УСЛУГИ</a:t>
            </a:r>
          </a:p>
        </p:txBody>
      </p:sp>
      <p:sp>
        <p:nvSpPr>
          <p:cNvPr id="246" name="Блок-схема: альтернативный процесс 7"/>
          <p:cNvSpPr txBox="1"/>
          <p:nvPr/>
        </p:nvSpPr>
        <p:spPr>
          <a:xfrm>
            <a:off x="1591456" y="2705331"/>
            <a:ext cx="11542905" cy="4658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577145"/>
          <a:lstStyle/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sz="4400" dirty="0" err="1"/>
              <a:t>Фитожар</a:t>
            </a:r>
            <a:r>
              <a:rPr sz="4400" dirty="0"/>
              <a:t> </a:t>
            </a:r>
            <a:r>
              <a:rPr sz="4400" dirty="0" err="1"/>
              <a:t>кедровой</a:t>
            </a:r>
            <a:r>
              <a:rPr sz="4400" dirty="0"/>
              <a:t> </a:t>
            </a:r>
            <a:r>
              <a:rPr sz="4400" dirty="0" err="1"/>
              <a:t>бочки</a:t>
            </a:r>
            <a:endParaRPr sz="4400" dirty="0"/>
          </a:p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sz="4400" dirty="0" err="1"/>
              <a:t>Спелеокамера</a:t>
            </a:r>
            <a:endParaRPr sz="4400" dirty="0"/>
          </a:p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sz="4400" dirty="0" err="1"/>
              <a:t>Травяное</a:t>
            </a:r>
            <a:r>
              <a:rPr sz="4400" dirty="0"/>
              <a:t> </a:t>
            </a:r>
            <a:r>
              <a:rPr sz="4400" dirty="0" err="1"/>
              <a:t>обертывание</a:t>
            </a:r>
            <a:endParaRPr sz="4400" dirty="0"/>
          </a:p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sz="4400" dirty="0" err="1"/>
              <a:t>Соленый</a:t>
            </a:r>
            <a:r>
              <a:rPr sz="4400" dirty="0"/>
              <a:t> </a:t>
            </a:r>
            <a:r>
              <a:rPr sz="4400" dirty="0" err="1"/>
              <a:t>стол</a:t>
            </a:r>
            <a:endParaRPr sz="4400" dirty="0"/>
          </a:p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dirty="0" err="1"/>
              <a:t>Фитобар</a:t>
            </a:r>
            <a:endParaRPr dirty="0"/>
          </a:p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dirty="0" err="1"/>
              <a:t>Кислородные</a:t>
            </a:r>
            <a:r>
              <a:rPr dirty="0"/>
              <a:t> </a:t>
            </a:r>
            <a:r>
              <a:rPr dirty="0" err="1"/>
              <a:t>коктейли</a:t>
            </a:r>
            <a:endParaRPr dirty="0"/>
          </a:p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dirty="0" err="1" smtClean="0"/>
              <a:t>Фитолавка</a:t>
            </a:r>
            <a:endParaRPr lang="ru-RU" dirty="0" smtClean="0"/>
          </a:p>
          <a:p>
            <a:pPr marL="740833" indent="-740833" algn="l">
              <a:spcBef>
                <a:spcPts val="1000"/>
              </a:spcBef>
              <a:buClr>
                <a:schemeClr val="accent5">
                  <a:lumOff val="-29866"/>
                </a:schemeClr>
              </a:buClr>
              <a:buSzPct val="100000"/>
              <a:buAutoNum type="arabicPeriod"/>
              <a:defRPr sz="4000" b="0">
                <a:latin typeface="Intro Book"/>
                <a:ea typeface="Intro Book"/>
                <a:cs typeface="Intro Book"/>
                <a:sym typeface="Intro Book"/>
              </a:defRPr>
            </a:pPr>
            <a:r>
              <a:rPr lang="ru-RU" dirty="0" smtClean="0"/>
              <a:t>Массаж стоп</a:t>
            </a:r>
            <a:endParaRPr dirty="0"/>
          </a:p>
        </p:txBody>
      </p:sp>
      <p:pic>
        <p:nvPicPr>
          <p:cNvPr id="247" name="Рисунок 9" descr="Рисунок 9"/>
          <p:cNvPicPr>
            <a:picLocks noChangeAspect="1"/>
          </p:cNvPicPr>
          <p:nvPr/>
        </p:nvPicPr>
        <p:blipFill>
          <a:blip r:embed="rId2" cstate="print">
            <a:extLst/>
          </a:blip>
          <a:srcRect l="3960" t="31524" r="18387" b="19193"/>
          <a:stretch>
            <a:fillRect/>
          </a:stretch>
        </p:blipFill>
        <p:spPr>
          <a:xfrm>
            <a:off x="0" y="7935404"/>
            <a:ext cx="5518587" cy="5092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8" name="Прямоугольник"/>
          <p:cNvSpPr/>
          <p:nvPr/>
        </p:nvSpPr>
        <p:spPr>
          <a:xfrm>
            <a:off x="15366231" y="1331608"/>
            <a:ext cx="8689680" cy="1242864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5D5D5"/>
              </a:gs>
            </a:gsLst>
            <a:lin ang="7624297"/>
          </a:gradFill>
          <a:ln w="12700">
            <a:miter lim="400000"/>
          </a:ln>
          <a:effectLst>
            <a:outerShdw blurRad="2667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49" name="Рисунок 9" descr="Рисунок 9"/>
          <p:cNvPicPr>
            <a:picLocks noChangeAspect="1"/>
          </p:cNvPicPr>
          <p:nvPr/>
        </p:nvPicPr>
        <p:blipFill>
          <a:blip r:embed="rId3" cstate="print">
            <a:extLst/>
          </a:blip>
          <a:srcRect t="4230" b="20663"/>
          <a:stretch>
            <a:fillRect/>
          </a:stretch>
        </p:blipFill>
        <p:spPr>
          <a:xfrm>
            <a:off x="5324624" y="7935404"/>
            <a:ext cx="4634639" cy="509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extrusionOk="0">
                <a:moveTo>
                  <a:pt x="10800" y="0"/>
                </a:moveTo>
                <a:cubicBezTo>
                  <a:pt x="8036" y="0"/>
                  <a:pt x="5272" y="1005"/>
                  <a:pt x="3163" y="3016"/>
                </a:cubicBezTo>
                <a:cubicBezTo>
                  <a:pt x="1054" y="5026"/>
                  <a:pt x="0" y="7662"/>
                  <a:pt x="0" y="10297"/>
                </a:cubicBezTo>
                <a:cubicBezTo>
                  <a:pt x="0" y="12932"/>
                  <a:pt x="1054" y="15568"/>
                  <a:pt x="3163" y="17579"/>
                </a:cubicBezTo>
                <a:cubicBezTo>
                  <a:pt x="7381" y="21600"/>
                  <a:pt x="14219" y="21600"/>
                  <a:pt x="18437" y="17579"/>
                </a:cubicBezTo>
                <a:cubicBezTo>
                  <a:pt x="20546" y="15568"/>
                  <a:pt x="21600" y="12932"/>
                  <a:pt x="21600" y="10297"/>
                </a:cubicBezTo>
                <a:cubicBezTo>
                  <a:pt x="21600" y="7662"/>
                  <a:pt x="20546" y="5026"/>
                  <a:pt x="18437" y="3016"/>
                </a:cubicBezTo>
                <a:cubicBezTo>
                  <a:pt x="16328" y="1005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" name="Рисунок 9" descr="Рисунок 9"/>
          <p:cNvPicPr>
            <a:picLocks noChangeAspect="1"/>
          </p:cNvPicPr>
          <p:nvPr/>
        </p:nvPicPr>
        <p:blipFill>
          <a:blip r:embed="rId4" cstate="print">
            <a:extLst/>
          </a:blip>
          <a:srcRect l="1149" r="1149"/>
          <a:stretch>
            <a:fillRect/>
          </a:stretch>
        </p:blipFill>
        <p:spPr>
          <a:xfrm>
            <a:off x="9959262" y="7865407"/>
            <a:ext cx="4991333" cy="5162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6"/>
                  <a:pt x="7321" y="21600"/>
                  <a:pt x="9839" y="21600"/>
                </a:cubicBezTo>
                <a:cubicBezTo>
                  <a:pt x="12357" y="21600"/>
                  <a:pt x="14875" y="20546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1" name="Стоимость отдельных процедур"/>
          <p:cNvSpPr txBox="1"/>
          <p:nvPr/>
        </p:nvSpPr>
        <p:spPr>
          <a:xfrm>
            <a:off x="15441540" y="3339669"/>
            <a:ext cx="737539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Стоимость отдельных процедур</a:t>
            </a:r>
          </a:p>
        </p:txBody>
      </p:sp>
      <p:sp>
        <p:nvSpPr>
          <p:cNvPr id="252" name="50-250 рублей"/>
          <p:cNvSpPr txBox="1"/>
          <p:nvPr/>
        </p:nvSpPr>
        <p:spPr>
          <a:xfrm>
            <a:off x="15441539" y="3841176"/>
            <a:ext cx="603885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6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50-250 рублей</a:t>
            </a:r>
          </a:p>
        </p:txBody>
      </p:sp>
      <p:sp>
        <p:nvSpPr>
          <p:cNvPr id="253" name="Стоимость курсовок"/>
          <p:cNvSpPr txBox="1"/>
          <p:nvPr/>
        </p:nvSpPr>
        <p:spPr>
          <a:xfrm>
            <a:off x="15441539" y="5351785"/>
            <a:ext cx="487032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Стоимость курсовок</a:t>
            </a:r>
          </a:p>
        </p:txBody>
      </p:sp>
      <p:sp>
        <p:nvSpPr>
          <p:cNvPr id="254" name="2 500-8 000 рублей"/>
          <p:cNvSpPr txBox="1"/>
          <p:nvPr/>
        </p:nvSpPr>
        <p:spPr>
          <a:xfrm>
            <a:off x="15441539" y="5853292"/>
            <a:ext cx="792099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6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2 500-8 000 рублей</a:t>
            </a:r>
          </a:p>
        </p:txBody>
      </p:sp>
      <p:sp>
        <p:nvSpPr>
          <p:cNvPr id="255" name="Стоимость товаров фитолавки"/>
          <p:cNvSpPr txBox="1"/>
          <p:nvPr/>
        </p:nvSpPr>
        <p:spPr>
          <a:xfrm>
            <a:off x="15441539" y="7363902"/>
            <a:ext cx="712279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Стоимость товаров фитолавки</a:t>
            </a:r>
          </a:p>
        </p:txBody>
      </p:sp>
      <p:sp>
        <p:nvSpPr>
          <p:cNvPr id="256" name="70 - 500 рублей"/>
          <p:cNvSpPr txBox="1"/>
          <p:nvPr/>
        </p:nvSpPr>
        <p:spPr>
          <a:xfrm>
            <a:off x="15441539" y="7865408"/>
            <a:ext cx="644652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6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70 - 500 рублей</a:t>
            </a:r>
          </a:p>
        </p:txBody>
      </p:sp>
      <p:sp>
        <p:nvSpPr>
          <p:cNvPr id="257" name="Все услуги имеют необходимые лицензии"/>
          <p:cNvSpPr txBox="1"/>
          <p:nvPr/>
        </p:nvSpPr>
        <p:spPr>
          <a:xfrm>
            <a:off x="15441539" y="11845881"/>
            <a:ext cx="554544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Все услуги имеют необходимые лицензии</a:t>
            </a:r>
          </a:p>
        </p:txBody>
      </p:sp>
      <p:pic>
        <p:nvPicPr>
          <p:cNvPr id="258" name="Изображение" descr="Изображение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0732421" y="245231"/>
            <a:ext cx="2984374" cy="697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Фигура"/>
          <p:cNvSpPr/>
          <p:nvPr/>
        </p:nvSpPr>
        <p:spPr>
          <a:xfrm rot="16200000">
            <a:off x="22963501" y="4086345"/>
            <a:ext cx="3965149" cy="316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9636"/>
                </a:lnTo>
                <a:lnTo>
                  <a:pt x="10800" y="21600"/>
                </a:lnTo>
                <a:lnTo>
                  <a:pt x="0" y="1963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7" name="В «Санатории у дома» также проводится работа"/>
          <p:cNvSpPr txBox="1"/>
          <p:nvPr/>
        </p:nvSpPr>
        <p:spPr>
          <a:xfrm>
            <a:off x="4904740" y="1286982"/>
            <a:ext cx="1457452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В «Санатории у дома» также проводится работа </a:t>
            </a:r>
          </a:p>
        </p:txBody>
      </p:sp>
      <p:sp>
        <p:nvSpPr>
          <p:cNvPr id="288" name="по вторичной социализации старшего поколения"/>
          <p:cNvSpPr txBox="1"/>
          <p:nvPr/>
        </p:nvSpPr>
        <p:spPr>
          <a:xfrm>
            <a:off x="6392418" y="2021484"/>
            <a:ext cx="1147724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5E5E5E"/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t>по вторичной социализации старшего поколения</a:t>
            </a:r>
          </a:p>
        </p:txBody>
      </p:sp>
      <p:pic>
        <p:nvPicPr>
          <p:cNvPr id="289" name="Рисунок 39" descr="Рисунок 3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234112" y="2964873"/>
            <a:ext cx="5898592" cy="4688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Рисунок 40" descr="Рисунок 40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579324" y="3000839"/>
            <a:ext cx="5137471" cy="4705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Рисунок 41" descr="Рисунок 4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2358255" y="2964874"/>
            <a:ext cx="6082524" cy="4707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Рисунок 20" descr="Рисунок 20"/>
          <p:cNvPicPr>
            <a:picLocks noChangeAspect="1"/>
          </p:cNvPicPr>
          <p:nvPr/>
        </p:nvPicPr>
        <p:blipFill>
          <a:blip r:embed="rId5" cstate="print">
            <a:extLst/>
          </a:blip>
          <a:srcRect l="14817"/>
          <a:stretch>
            <a:fillRect/>
          </a:stretch>
        </p:blipFill>
        <p:spPr>
          <a:xfrm>
            <a:off x="831273" y="2964873"/>
            <a:ext cx="5319712" cy="4700936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Фигура"/>
          <p:cNvSpPr/>
          <p:nvPr/>
        </p:nvSpPr>
        <p:spPr>
          <a:xfrm rot="16200000">
            <a:off x="-2032946" y="4086345"/>
            <a:ext cx="3965149" cy="316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9636"/>
                </a:lnTo>
                <a:lnTo>
                  <a:pt x="10800" y="21600"/>
                </a:lnTo>
                <a:lnTo>
                  <a:pt x="0" y="1963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5" name="Обучение профессии сиделки в школе правильного ухода"/>
          <p:cNvSpPr txBox="1"/>
          <p:nvPr/>
        </p:nvSpPr>
        <p:spPr>
          <a:xfrm>
            <a:off x="2407841" y="7884975"/>
            <a:ext cx="3518600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defRPr sz="25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b="1" dirty="0" err="1"/>
              <a:t>Обучение</a:t>
            </a:r>
            <a:r>
              <a:rPr b="1" dirty="0"/>
              <a:t> </a:t>
            </a:r>
            <a:r>
              <a:rPr b="1" dirty="0" err="1"/>
              <a:t>профессии</a:t>
            </a:r>
            <a:r>
              <a:rPr b="1" dirty="0"/>
              <a:t> </a:t>
            </a:r>
            <a:r>
              <a:rPr b="1" dirty="0" err="1"/>
              <a:t>сиделки</a:t>
            </a:r>
            <a:r>
              <a:rPr b="1" dirty="0"/>
              <a:t> в </a:t>
            </a:r>
            <a:r>
              <a:rPr b="1" dirty="0" err="1"/>
              <a:t>школе</a:t>
            </a:r>
            <a:r>
              <a:rPr b="1" dirty="0"/>
              <a:t> </a:t>
            </a:r>
            <a:r>
              <a:rPr b="1" dirty="0" err="1"/>
              <a:t>правильного</a:t>
            </a:r>
            <a:r>
              <a:rPr b="1" dirty="0"/>
              <a:t> </a:t>
            </a:r>
            <a:r>
              <a:rPr b="1" dirty="0" err="1"/>
              <a:t>ухода</a:t>
            </a:r>
            <a:r>
              <a:rPr b="1" dirty="0"/>
              <a:t> </a:t>
            </a:r>
          </a:p>
        </p:txBody>
      </p:sp>
      <p:sp>
        <p:nvSpPr>
          <p:cNvPr id="296" name="Обучение в школе компьютерной грамотности"/>
          <p:cNvSpPr txBox="1"/>
          <p:nvPr/>
        </p:nvSpPr>
        <p:spPr>
          <a:xfrm>
            <a:off x="6860885" y="7706737"/>
            <a:ext cx="3518601" cy="2026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828800">
              <a:defRPr sz="25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b="1" dirty="0" err="1"/>
              <a:t>Обучение</a:t>
            </a:r>
            <a:r>
              <a:rPr b="1" dirty="0"/>
              <a:t> в </a:t>
            </a:r>
            <a:r>
              <a:rPr b="1" dirty="0" err="1"/>
              <a:t>школе</a:t>
            </a:r>
            <a:r>
              <a:rPr b="1" dirty="0"/>
              <a:t> </a:t>
            </a:r>
            <a:r>
              <a:rPr b="1" dirty="0" err="1"/>
              <a:t>компьютерной</a:t>
            </a:r>
            <a:r>
              <a:rPr b="1" dirty="0"/>
              <a:t> </a:t>
            </a:r>
            <a:r>
              <a:rPr b="1" dirty="0" err="1" smtClean="0"/>
              <a:t>грамотности</a:t>
            </a:r>
            <a:r>
              <a:rPr lang="ru-RU" b="1" dirty="0" smtClean="0"/>
              <a:t>, новым профессиям: гида, парикмахера</a:t>
            </a:r>
            <a:endParaRPr b="1" dirty="0"/>
          </a:p>
        </p:txBody>
      </p:sp>
      <p:sp>
        <p:nvSpPr>
          <p:cNvPr id="297" name="Организация спортивного досуга (сканд.ходьба,  аэробика)"/>
          <p:cNvSpPr txBox="1"/>
          <p:nvPr/>
        </p:nvSpPr>
        <p:spPr>
          <a:xfrm>
            <a:off x="12690764" y="7882464"/>
            <a:ext cx="5178899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828800">
              <a:defRPr sz="25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b="1" dirty="0" err="1"/>
              <a:t>Организация</a:t>
            </a:r>
            <a:r>
              <a:rPr b="1" dirty="0"/>
              <a:t> </a:t>
            </a:r>
            <a:r>
              <a:rPr b="1" dirty="0" err="1" smtClean="0"/>
              <a:t>спортивного</a:t>
            </a:r>
            <a:r>
              <a:rPr lang="ru-RU" b="1" dirty="0" smtClean="0"/>
              <a:t>, культурного</a:t>
            </a:r>
            <a:r>
              <a:rPr b="1" dirty="0" smtClean="0"/>
              <a:t> </a:t>
            </a:r>
            <a:r>
              <a:rPr b="1" dirty="0" err="1"/>
              <a:t>досуга</a:t>
            </a:r>
            <a:r>
              <a:rPr b="1" dirty="0"/>
              <a:t> (</a:t>
            </a:r>
            <a:r>
              <a:rPr b="1" dirty="0" err="1"/>
              <a:t>сканд.ходьба</a:t>
            </a:r>
            <a:r>
              <a:rPr b="1" dirty="0"/>
              <a:t>,  </a:t>
            </a:r>
            <a:r>
              <a:rPr b="1" dirty="0" err="1" smtClean="0"/>
              <a:t>аэробика</a:t>
            </a:r>
            <a:r>
              <a:rPr lang="ru-RU" b="1" dirty="0" smtClean="0"/>
              <a:t>,хор ветеранов</a:t>
            </a:r>
            <a:r>
              <a:rPr b="1" dirty="0" smtClean="0"/>
              <a:t>)</a:t>
            </a:r>
            <a:endParaRPr b="1" dirty="0"/>
          </a:p>
        </p:txBody>
      </p:sp>
      <p:sp>
        <p:nvSpPr>
          <p:cNvPr id="299" name="Выездные праздники на дому для тяжелобольных"/>
          <p:cNvSpPr txBox="1"/>
          <p:nvPr/>
        </p:nvSpPr>
        <p:spPr>
          <a:xfrm>
            <a:off x="19626280" y="7686539"/>
            <a:ext cx="351860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defRPr sz="25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b="1" dirty="0" err="1"/>
              <a:t>Выездные</a:t>
            </a:r>
            <a:r>
              <a:rPr b="1" dirty="0"/>
              <a:t> </a:t>
            </a:r>
            <a:r>
              <a:rPr b="1" dirty="0" err="1"/>
              <a:t>праздники</a:t>
            </a:r>
            <a:r>
              <a:rPr b="1" dirty="0"/>
              <a:t> </a:t>
            </a:r>
            <a:r>
              <a:rPr b="1" dirty="0" err="1"/>
              <a:t>на</a:t>
            </a:r>
            <a:r>
              <a:rPr b="1" dirty="0"/>
              <a:t> </a:t>
            </a:r>
            <a:r>
              <a:rPr b="1" dirty="0" err="1"/>
              <a:t>дому</a:t>
            </a:r>
            <a:r>
              <a:rPr b="1" dirty="0"/>
              <a:t> </a:t>
            </a:r>
            <a:r>
              <a:rPr b="1" dirty="0" err="1"/>
              <a:t>для</a:t>
            </a:r>
            <a:r>
              <a:rPr b="1" dirty="0"/>
              <a:t> </a:t>
            </a:r>
            <a:r>
              <a:rPr b="1" dirty="0" err="1" smtClean="0"/>
              <a:t>тяжелобольных</a:t>
            </a:r>
            <a:r>
              <a:rPr lang="ru-RU" b="1" dirty="0" smtClean="0"/>
              <a:t>,</a:t>
            </a:r>
          </a:p>
          <a:p>
            <a:r>
              <a:rPr lang="ru-RU" b="1" dirty="0" smtClean="0"/>
              <a:t>инвалидов</a:t>
            </a:r>
            <a:endParaRPr b="1" dirty="0"/>
          </a:p>
        </p:txBody>
      </p:sp>
      <p:sp>
        <p:nvSpPr>
          <p:cNvPr id="300" name="ЗА 4 МЕСЯЦА"/>
          <p:cNvSpPr txBox="1"/>
          <p:nvPr/>
        </p:nvSpPr>
        <p:spPr>
          <a:xfrm>
            <a:off x="10436098" y="9942022"/>
            <a:ext cx="10265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endParaRPr dirty="0"/>
          </a:p>
        </p:txBody>
      </p:sp>
      <p:sp>
        <p:nvSpPr>
          <p:cNvPr id="301" name="4 занятия"/>
          <p:cNvSpPr txBox="1"/>
          <p:nvPr/>
        </p:nvSpPr>
        <p:spPr>
          <a:xfrm>
            <a:off x="2715575" y="10832652"/>
            <a:ext cx="10265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endParaRPr dirty="0"/>
          </a:p>
        </p:txBody>
      </p:sp>
      <p:sp>
        <p:nvSpPr>
          <p:cNvPr id="302" name="Школы правильного ухода"/>
          <p:cNvSpPr txBox="1"/>
          <p:nvPr/>
        </p:nvSpPr>
        <p:spPr>
          <a:xfrm>
            <a:off x="1826878" y="12020064"/>
            <a:ext cx="6139846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endParaRPr dirty="0"/>
          </a:p>
        </p:txBody>
      </p:sp>
      <p:sp>
        <p:nvSpPr>
          <p:cNvPr id="303" name="6 занятий"/>
          <p:cNvSpPr txBox="1"/>
          <p:nvPr/>
        </p:nvSpPr>
        <p:spPr>
          <a:xfrm>
            <a:off x="9984486" y="10832652"/>
            <a:ext cx="10265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endParaRPr dirty="0"/>
          </a:p>
        </p:txBody>
      </p:sp>
      <p:sp>
        <p:nvSpPr>
          <p:cNvPr id="304" name="компьютерных курсов"/>
          <p:cNvSpPr txBox="1"/>
          <p:nvPr/>
        </p:nvSpPr>
        <p:spPr>
          <a:xfrm>
            <a:off x="9200817" y="11775142"/>
            <a:ext cx="613984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endParaRPr dirty="0"/>
          </a:p>
        </p:txBody>
      </p:sp>
      <p:sp>
        <p:nvSpPr>
          <p:cNvPr id="305" name="5 встреч"/>
          <p:cNvSpPr txBox="1"/>
          <p:nvPr/>
        </p:nvSpPr>
        <p:spPr>
          <a:xfrm>
            <a:off x="17692054" y="10832652"/>
            <a:ext cx="10265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 b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endParaRPr dirty="0"/>
          </a:p>
        </p:txBody>
      </p:sp>
      <p:sp>
        <p:nvSpPr>
          <p:cNvPr id="306" name="любителей скандинавской ходьбы"/>
          <p:cNvSpPr txBox="1"/>
          <p:nvPr/>
        </p:nvSpPr>
        <p:spPr>
          <a:xfrm>
            <a:off x="16422357" y="12020064"/>
            <a:ext cx="6139846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endParaRPr dirty="0"/>
          </a:p>
        </p:txBody>
      </p:sp>
      <p:pic>
        <p:nvPicPr>
          <p:cNvPr id="307" name="Изображение" descr="Изображение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0732421" y="743993"/>
            <a:ext cx="2984374" cy="697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joshua-reddekopp-315821.jpeg" descr="joshua-reddekopp-315821.jpeg"/>
          <p:cNvPicPr>
            <a:picLocks noChangeAspect="1"/>
          </p:cNvPicPr>
          <p:nvPr/>
        </p:nvPicPr>
        <p:blipFill>
          <a:blip r:embed="rId2" cstate="print">
            <a:alphaModFix amt="22543"/>
            <a:extLst/>
          </a:blip>
          <a:stretch>
            <a:fillRect/>
          </a:stretch>
        </p:blipFill>
        <p:spPr>
          <a:xfrm>
            <a:off x="0" y="-1270000"/>
            <a:ext cx="24384001" cy="1625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Кружок"/>
          <p:cNvSpPr/>
          <p:nvPr/>
        </p:nvSpPr>
        <p:spPr>
          <a:xfrm>
            <a:off x="9333578" y="3999579"/>
            <a:ext cx="5716843" cy="5716843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1" name="Кружок"/>
          <p:cNvSpPr/>
          <p:nvPr/>
        </p:nvSpPr>
        <p:spPr>
          <a:xfrm>
            <a:off x="3282849" y="-2051151"/>
            <a:ext cx="17818302" cy="17818302"/>
          </a:xfrm>
          <a:prstGeom prst="ellips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2" name="В 10 раз увеличились продажи. Еженедельный рост на 1,7%"/>
          <p:cNvSpPr txBox="1"/>
          <p:nvPr/>
        </p:nvSpPr>
        <p:spPr>
          <a:xfrm>
            <a:off x="5179455" y="3153750"/>
            <a:ext cx="5413789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b="1" dirty="0"/>
              <a:t>В 10 </a:t>
            </a:r>
            <a:r>
              <a:rPr b="1" dirty="0" err="1"/>
              <a:t>раз</a:t>
            </a:r>
            <a:r>
              <a:rPr b="1" dirty="0"/>
              <a:t> </a:t>
            </a:r>
            <a:r>
              <a:rPr lang="ru-RU" b="1" dirty="0" smtClean="0"/>
              <a:t> </a:t>
            </a:r>
            <a:r>
              <a:rPr b="1" dirty="0" err="1" smtClean="0"/>
              <a:t>увеличились</a:t>
            </a:r>
            <a:r>
              <a:rPr b="1" dirty="0" smtClean="0"/>
              <a:t> </a:t>
            </a:r>
            <a:r>
              <a:rPr b="1" dirty="0" err="1" smtClean="0"/>
              <a:t>продажи</a:t>
            </a:r>
            <a:r>
              <a:rPr lang="ru-RU" b="1" dirty="0" smtClean="0"/>
              <a:t> оздоровительных программ</a:t>
            </a:r>
            <a:r>
              <a:rPr b="1" dirty="0" smtClean="0"/>
              <a:t>. </a:t>
            </a:r>
            <a:endParaRPr b="1" dirty="0"/>
          </a:p>
        </p:txBody>
      </p:sp>
      <p:sp>
        <p:nvSpPr>
          <p:cNvPr id="313" name="Проект до/после акселератора"/>
          <p:cNvSpPr txBox="1"/>
          <p:nvPr/>
        </p:nvSpPr>
        <p:spPr>
          <a:xfrm>
            <a:off x="9360644" y="5972362"/>
            <a:ext cx="5637311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lang="ru-RU" dirty="0" smtClean="0"/>
              <a:t>Результаты работы за 2019 год</a:t>
            </a:r>
            <a:endParaRPr dirty="0"/>
          </a:p>
        </p:txBody>
      </p:sp>
      <p:sp>
        <p:nvSpPr>
          <p:cNvPr id="314" name="Кружок"/>
          <p:cNvSpPr/>
          <p:nvPr/>
        </p:nvSpPr>
        <p:spPr>
          <a:xfrm>
            <a:off x="2871785" y="2782483"/>
            <a:ext cx="2137787" cy="2137787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5" name="Кружок"/>
          <p:cNvSpPr/>
          <p:nvPr/>
        </p:nvSpPr>
        <p:spPr>
          <a:xfrm>
            <a:off x="2871785" y="9907354"/>
            <a:ext cx="2137787" cy="2137787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6" name="На четвертый месяц предприятие вышло в «0» с доходом 39 т.р."/>
          <p:cNvSpPr txBox="1"/>
          <p:nvPr/>
        </p:nvSpPr>
        <p:spPr>
          <a:xfrm>
            <a:off x="5179455" y="10063178"/>
            <a:ext cx="5413789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lang="ru-RU" b="1" dirty="0" smtClean="0"/>
              <a:t>Оздоровительные процедуры получили 580 человек. Средний возраст посетителей- 74 года</a:t>
            </a:r>
            <a:endParaRPr b="1" dirty="0"/>
          </a:p>
        </p:txBody>
      </p:sp>
      <p:sp>
        <p:nvSpPr>
          <p:cNvPr id="317" name="Кружок"/>
          <p:cNvSpPr/>
          <p:nvPr/>
        </p:nvSpPr>
        <p:spPr>
          <a:xfrm>
            <a:off x="19374428" y="2782483"/>
            <a:ext cx="2137786" cy="2137787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8" name="Кружок"/>
          <p:cNvSpPr/>
          <p:nvPr/>
        </p:nvSpPr>
        <p:spPr>
          <a:xfrm>
            <a:off x="19374428" y="9907354"/>
            <a:ext cx="2137786" cy="2137787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9" name="Создан экскурсионно-оздоровительный тур из Уфы «Этот знакомый незнакомый Благовещенск»"/>
          <p:cNvSpPr txBox="1"/>
          <p:nvPr/>
        </p:nvSpPr>
        <p:spPr>
          <a:xfrm>
            <a:off x="13722703" y="2938306"/>
            <a:ext cx="5413789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b="1" dirty="0" err="1"/>
              <a:t>Создан</a:t>
            </a:r>
            <a:r>
              <a:rPr b="1" dirty="0"/>
              <a:t> </a:t>
            </a:r>
            <a:r>
              <a:rPr b="1" dirty="0" err="1"/>
              <a:t>экскурсионно-оздоровительный</a:t>
            </a:r>
            <a:r>
              <a:rPr b="1" dirty="0"/>
              <a:t> </a:t>
            </a:r>
            <a:r>
              <a:rPr b="1" dirty="0" err="1"/>
              <a:t>тур</a:t>
            </a:r>
            <a:r>
              <a:rPr b="1" dirty="0"/>
              <a:t> </a:t>
            </a:r>
            <a:r>
              <a:rPr b="1" dirty="0" err="1"/>
              <a:t>из</a:t>
            </a:r>
            <a:r>
              <a:rPr b="1" dirty="0"/>
              <a:t> </a:t>
            </a:r>
            <a:r>
              <a:rPr b="1" dirty="0" err="1"/>
              <a:t>Уфы</a:t>
            </a:r>
            <a:r>
              <a:rPr b="1" dirty="0"/>
              <a:t> «</a:t>
            </a:r>
            <a:r>
              <a:rPr b="1" dirty="0" err="1"/>
              <a:t>Этот</a:t>
            </a:r>
            <a:r>
              <a:rPr b="1" dirty="0"/>
              <a:t> </a:t>
            </a:r>
            <a:r>
              <a:rPr b="1" dirty="0" err="1"/>
              <a:t>знакомый</a:t>
            </a:r>
            <a:r>
              <a:rPr b="1" dirty="0"/>
              <a:t> </a:t>
            </a:r>
            <a:r>
              <a:rPr b="1" dirty="0" err="1"/>
              <a:t>незнакомый</a:t>
            </a:r>
            <a:r>
              <a:rPr b="1" dirty="0"/>
              <a:t> </a:t>
            </a:r>
            <a:r>
              <a:rPr b="1" dirty="0" err="1"/>
              <a:t>Благовещенск</a:t>
            </a:r>
            <a:r>
              <a:rPr dirty="0"/>
              <a:t>»</a:t>
            </a:r>
          </a:p>
        </p:txBody>
      </p:sp>
      <p:sp>
        <p:nvSpPr>
          <p:cNvPr id="320" name="Создан новый вид популярного продукта фитолавки, продажи которого…"/>
          <p:cNvSpPr txBox="1"/>
          <p:nvPr/>
        </p:nvSpPr>
        <p:spPr>
          <a:xfrm>
            <a:off x="12350583" y="10170899"/>
            <a:ext cx="6785909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rPr dirty="0" err="1"/>
              <a:t>Создан</a:t>
            </a:r>
            <a:r>
              <a:rPr dirty="0"/>
              <a:t> </a:t>
            </a:r>
            <a:r>
              <a:rPr dirty="0" err="1"/>
              <a:t>новый</a:t>
            </a:r>
            <a:r>
              <a:rPr dirty="0"/>
              <a:t> </a:t>
            </a:r>
            <a:r>
              <a:rPr dirty="0" smtClean="0"/>
              <a:t>в</a:t>
            </a:r>
            <a:r>
              <a:rPr lang="ru-RU" dirty="0" err="1" smtClean="0"/>
              <a:t>ариант</a:t>
            </a:r>
            <a:r>
              <a:rPr lang="ru-RU" dirty="0" smtClean="0"/>
              <a:t> оздоровительного отдыха пожилых людей </a:t>
            </a:r>
            <a:endParaRPr dirty="0"/>
          </a:p>
        </p:txBody>
      </p:sp>
      <p:sp>
        <p:nvSpPr>
          <p:cNvPr id="321" name="x10"/>
          <p:cNvSpPr txBox="1"/>
          <p:nvPr/>
        </p:nvSpPr>
        <p:spPr>
          <a:xfrm>
            <a:off x="3332266" y="3343376"/>
            <a:ext cx="15144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rPr sz="4000"/>
              <a:t>x</a:t>
            </a:r>
            <a:r>
              <a:t>10</a:t>
            </a:r>
          </a:p>
        </p:txBody>
      </p:sp>
      <p:sp>
        <p:nvSpPr>
          <p:cNvPr id="323" name="Автобус"/>
          <p:cNvSpPr/>
          <p:nvPr/>
        </p:nvSpPr>
        <p:spPr>
          <a:xfrm>
            <a:off x="19677117" y="3550546"/>
            <a:ext cx="1532408" cy="601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" y="0"/>
                </a:moveTo>
                <a:cubicBezTo>
                  <a:pt x="1277" y="0"/>
                  <a:pt x="1200" y="200"/>
                  <a:pt x="1200" y="447"/>
                </a:cubicBezTo>
                <a:lnTo>
                  <a:pt x="1200" y="1626"/>
                </a:lnTo>
                <a:lnTo>
                  <a:pt x="676" y="1626"/>
                </a:lnTo>
                <a:cubicBezTo>
                  <a:pt x="521" y="1626"/>
                  <a:pt x="397" y="1947"/>
                  <a:pt x="397" y="2341"/>
                </a:cubicBezTo>
                <a:lnTo>
                  <a:pt x="397" y="14680"/>
                </a:lnTo>
                <a:cubicBezTo>
                  <a:pt x="397" y="14983"/>
                  <a:pt x="346" y="15272"/>
                  <a:pt x="257" y="15474"/>
                </a:cubicBezTo>
                <a:lnTo>
                  <a:pt x="140" y="15738"/>
                </a:lnTo>
                <a:cubicBezTo>
                  <a:pt x="51" y="15940"/>
                  <a:pt x="0" y="16229"/>
                  <a:pt x="0" y="16532"/>
                </a:cubicBezTo>
                <a:lnTo>
                  <a:pt x="0" y="17698"/>
                </a:lnTo>
                <a:cubicBezTo>
                  <a:pt x="0" y="18074"/>
                  <a:pt x="115" y="18384"/>
                  <a:pt x="262" y="18409"/>
                </a:cubicBezTo>
                <a:lnTo>
                  <a:pt x="4457" y="19840"/>
                </a:lnTo>
                <a:lnTo>
                  <a:pt x="4457" y="17854"/>
                </a:lnTo>
                <a:cubicBezTo>
                  <a:pt x="4457" y="17441"/>
                  <a:pt x="4514" y="17041"/>
                  <a:pt x="4617" y="16722"/>
                </a:cubicBezTo>
                <a:lnTo>
                  <a:pt x="4943" y="15712"/>
                </a:lnTo>
                <a:cubicBezTo>
                  <a:pt x="5076" y="15302"/>
                  <a:pt x="5273" y="15062"/>
                  <a:pt x="5481" y="15062"/>
                </a:cubicBezTo>
                <a:lnTo>
                  <a:pt x="6259" y="15062"/>
                </a:lnTo>
                <a:cubicBezTo>
                  <a:pt x="6468" y="15062"/>
                  <a:pt x="6666" y="15302"/>
                  <a:pt x="6799" y="15712"/>
                </a:cubicBezTo>
                <a:lnTo>
                  <a:pt x="7126" y="16722"/>
                </a:lnTo>
                <a:cubicBezTo>
                  <a:pt x="7229" y="17041"/>
                  <a:pt x="7284" y="17442"/>
                  <a:pt x="7284" y="17854"/>
                </a:cubicBezTo>
                <a:lnTo>
                  <a:pt x="7284" y="20078"/>
                </a:lnTo>
                <a:lnTo>
                  <a:pt x="14886" y="20078"/>
                </a:lnTo>
                <a:lnTo>
                  <a:pt x="14886" y="17854"/>
                </a:lnTo>
                <a:cubicBezTo>
                  <a:pt x="14886" y="17441"/>
                  <a:pt x="14942" y="17041"/>
                  <a:pt x="15045" y="16722"/>
                </a:cubicBezTo>
                <a:lnTo>
                  <a:pt x="15371" y="15712"/>
                </a:lnTo>
                <a:cubicBezTo>
                  <a:pt x="15504" y="15302"/>
                  <a:pt x="15702" y="15062"/>
                  <a:pt x="15911" y="15062"/>
                </a:cubicBezTo>
                <a:lnTo>
                  <a:pt x="16689" y="15062"/>
                </a:lnTo>
                <a:cubicBezTo>
                  <a:pt x="16898" y="15062"/>
                  <a:pt x="17094" y="15302"/>
                  <a:pt x="17227" y="15712"/>
                </a:cubicBezTo>
                <a:lnTo>
                  <a:pt x="17554" y="16722"/>
                </a:lnTo>
                <a:cubicBezTo>
                  <a:pt x="17657" y="17041"/>
                  <a:pt x="17714" y="17442"/>
                  <a:pt x="17714" y="17854"/>
                </a:cubicBezTo>
                <a:lnTo>
                  <a:pt x="17714" y="20078"/>
                </a:lnTo>
                <a:lnTo>
                  <a:pt x="20957" y="20078"/>
                </a:lnTo>
                <a:lnTo>
                  <a:pt x="21316" y="20078"/>
                </a:lnTo>
                <a:lnTo>
                  <a:pt x="21462" y="20078"/>
                </a:lnTo>
                <a:cubicBezTo>
                  <a:pt x="21539" y="20078"/>
                  <a:pt x="21600" y="19922"/>
                  <a:pt x="21600" y="19727"/>
                </a:cubicBezTo>
                <a:lnTo>
                  <a:pt x="21600" y="18652"/>
                </a:lnTo>
                <a:cubicBezTo>
                  <a:pt x="21600" y="18457"/>
                  <a:pt x="21539" y="18301"/>
                  <a:pt x="21462" y="18301"/>
                </a:cubicBezTo>
                <a:cubicBezTo>
                  <a:pt x="21416" y="18301"/>
                  <a:pt x="21379" y="18209"/>
                  <a:pt x="21379" y="18092"/>
                </a:cubicBezTo>
                <a:cubicBezTo>
                  <a:pt x="21376" y="16468"/>
                  <a:pt x="21369" y="13600"/>
                  <a:pt x="21348" y="11359"/>
                </a:cubicBezTo>
                <a:cubicBezTo>
                  <a:pt x="21319" y="8327"/>
                  <a:pt x="21245" y="5887"/>
                  <a:pt x="21183" y="4314"/>
                </a:cubicBezTo>
                <a:lnTo>
                  <a:pt x="21151" y="3560"/>
                </a:lnTo>
                <a:cubicBezTo>
                  <a:pt x="21116" y="2771"/>
                  <a:pt x="21093" y="2341"/>
                  <a:pt x="21093" y="2341"/>
                </a:cubicBezTo>
                <a:cubicBezTo>
                  <a:pt x="21093" y="1947"/>
                  <a:pt x="20967" y="1626"/>
                  <a:pt x="20812" y="1626"/>
                </a:cubicBezTo>
                <a:lnTo>
                  <a:pt x="8384" y="1626"/>
                </a:lnTo>
                <a:lnTo>
                  <a:pt x="6680" y="117"/>
                </a:lnTo>
                <a:cubicBezTo>
                  <a:pt x="6593" y="40"/>
                  <a:pt x="6501" y="0"/>
                  <a:pt x="6409" y="0"/>
                </a:cubicBezTo>
                <a:lnTo>
                  <a:pt x="1374" y="0"/>
                </a:lnTo>
                <a:close/>
                <a:moveTo>
                  <a:pt x="2431" y="4223"/>
                </a:moveTo>
                <a:lnTo>
                  <a:pt x="4812" y="4223"/>
                </a:lnTo>
                <a:cubicBezTo>
                  <a:pt x="4936" y="4223"/>
                  <a:pt x="5037" y="4479"/>
                  <a:pt x="5037" y="4795"/>
                </a:cubicBezTo>
                <a:lnTo>
                  <a:pt x="5037" y="9890"/>
                </a:lnTo>
                <a:cubicBezTo>
                  <a:pt x="5037" y="10206"/>
                  <a:pt x="4936" y="10462"/>
                  <a:pt x="4812" y="10462"/>
                </a:cubicBezTo>
                <a:lnTo>
                  <a:pt x="2431" y="10462"/>
                </a:lnTo>
                <a:cubicBezTo>
                  <a:pt x="2307" y="10462"/>
                  <a:pt x="2206" y="10206"/>
                  <a:pt x="2206" y="9890"/>
                </a:cubicBezTo>
                <a:lnTo>
                  <a:pt x="2206" y="4795"/>
                </a:lnTo>
                <a:cubicBezTo>
                  <a:pt x="2206" y="4479"/>
                  <a:pt x="2307" y="4223"/>
                  <a:pt x="2431" y="4223"/>
                </a:cubicBezTo>
                <a:close/>
                <a:moveTo>
                  <a:pt x="5580" y="4223"/>
                </a:moveTo>
                <a:lnTo>
                  <a:pt x="7961" y="4223"/>
                </a:lnTo>
                <a:cubicBezTo>
                  <a:pt x="8086" y="4223"/>
                  <a:pt x="8186" y="4479"/>
                  <a:pt x="8186" y="4795"/>
                </a:cubicBezTo>
                <a:lnTo>
                  <a:pt x="8186" y="9890"/>
                </a:lnTo>
                <a:cubicBezTo>
                  <a:pt x="8186" y="10206"/>
                  <a:pt x="8086" y="10462"/>
                  <a:pt x="7961" y="10462"/>
                </a:cubicBezTo>
                <a:lnTo>
                  <a:pt x="5580" y="10462"/>
                </a:lnTo>
                <a:cubicBezTo>
                  <a:pt x="5456" y="10462"/>
                  <a:pt x="5355" y="10206"/>
                  <a:pt x="5355" y="9890"/>
                </a:cubicBezTo>
                <a:lnTo>
                  <a:pt x="5355" y="4795"/>
                </a:lnTo>
                <a:cubicBezTo>
                  <a:pt x="5355" y="4479"/>
                  <a:pt x="5456" y="4223"/>
                  <a:pt x="5580" y="4223"/>
                </a:cubicBezTo>
                <a:close/>
                <a:moveTo>
                  <a:pt x="8739" y="4223"/>
                </a:moveTo>
                <a:lnTo>
                  <a:pt x="11121" y="4223"/>
                </a:lnTo>
                <a:cubicBezTo>
                  <a:pt x="11245" y="4223"/>
                  <a:pt x="11346" y="4479"/>
                  <a:pt x="11346" y="4795"/>
                </a:cubicBezTo>
                <a:lnTo>
                  <a:pt x="11346" y="9890"/>
                </a:lnTo>
                <a:cubicBezTo>
                  <a:pt x="11346" y="10206"/>
                  <a:pt x="11245" y="10462"/>
                  <a:pt x="11121" y="10462"/>
                </a:cubicBezTo>
                <a:lnTo>
                  <a:pt x="8739" y="10462"/>
                </a:lnTo>
                <a:cubicBezTo>
                  <a:pt x="8615" y="10462"/>
                  <a:pt x="8515" y="10206"/>
                  <a:pt x="8515" y="9890"/>
                </a:cubicBezTo>
                <a:lnTo>
                  <a:pt x="8515" y="4795"/>
                </a:lnTo>
                <a:cubicBezTo>
                  <a:pt x="8515" y="4479"/>
                  <a:pt x="8615" y="4223"/>
                  <a:pt x="8739" y="4223"/>
                </a:cubicBezTo>
                <a:close/>
                <a:moveTo>
                  <a:pt x="11880" y="4223"/>
                </a:moveTo>
                <a:lnTo>
                  <a:pt x="14262" y="4223"/>
                </a:lnTo>
                <a:cubicBezTo>
                  <a:pt x="14386" y="4223"/>
                  <a:pt x="14486" y="4479"/>
                  <a:pt x="14486" y="4795"/>
                </a:cubicBezTo>
                <a:lnTo>
                  <a:pt x="14486" y="9890"/>
                </a:lnTo>
                <a:cubicBezTo>
                  <a:pt x="14486" y="10206"/>
                  <a:pt x="14386" y="10462"/>
                  <a:pt x="14262" y="10462"/>
                </a:cubicBezTo>
                <a:lnTo>
                  <a:pt x="11880" y="10462"/>
                </a:lnTo>
                <a:cubicBezTo>
                  <a:pt x="11756" y="10462"/>
                  <a:pt x="11655" y="10206"/>
                  <a:pt x="11655" y="9890"/>
                </a:cubicBezTo>
                <a:lnTo>
                  <a:pt x="11655" y="4795"/>
                </a:lnTo>
                <a:cubicBezTo>
                  <a:pt x="11655" y="4479"/>
                  <a:pt x="11756" y="4223"/>
                  <a:pt x="11880" y="4223"/>
                </a:cubicBezTo>
                <a:close/>
                <a:moveTo>
                  <a:pt x="15029" y="4223"/>
                </a:moveTo>
                <a:lnTo>
                  <a:pt x="17411" y="4223"/>
                </a:lnTo>
                <a:cubicBezTo>
                  <a:pt x="17535" y="4223"/>
                  <a:pt x="17635" y="4479"/>
                  <a:pt x="17635" y="4795"/>
                </a:cubicBezTo>
                <a:lnTo>
                  <a:pt x="17635" y="9890"/>
                </a:lnTo>
                <a:cubicBezTo>
                  <a:pt x="17635" y="10206"/>
                  <a:pt x="17535" y="10462"/>
                  <a:pt x="17411" y="10462"/>
                </a:cubicBezTo>
                <a:lnTo>
                  <a:pt x="15029" y="10462"/>
                </a:lnTo>
                <a:cubicBezTo>
                  <a:pt x="14905" y="10462"/>
                  <a:pt x="14805" y="10206"/>
                  <a:pt x="14805" y="9890"/>
                </a:cubicBezTo>
                <a:lnTo>
                  <a:pt x="14805" y="4795"/>
                </a:lnTo>
                <a:cubicBezTo>
                  <a:pt x="14805" y="4479"/>
                  <a:pt x="14905" y="4223"/>
                  <a:pt x="15029" y="4223"/>
                </a:cubicBezTo>
                <a:close/>
                <a:moveTo>
                  <a:pt x="18180" y="4223"/>
                </a:moveTo>
                <a:lnTo>
                  <a:pt x="20562" y="4223"/>
                </a:lnTo>
                <a:cubicBezTo>
                  <a:pt x="20686" y="4223"/>
                  <a:pt x="20786" y="4479"/>
                  <a:pt x="20786" y="4795"/>
                </a:cubicBezTo>
                <a:lnTo>
                  <a:pt x="20786" y="9890"/>
                </a:lnTo>
                <a:cubicBezTo>
                  <a:pt x="20786" y="10206"/>
                  <a:pt x="20686" y="10462"/>
                  <a:pt x="20562" y="10462"/>
                </a:cubicBezTo>
                <a:lnTo>
                  <a:pt x="18180" y="10462"/>
                </a:lnTo>
                <a:cubicBezTo>
                  <a:pt x="18056" y="10462"/>
                  <a:pt x="17955" y="10206"/>
                  <a:pt x="17955" y="9890"/>
                </a:cubicBezTo>
                <a:lnTo>
                  <a:pt x="17955" y="4795"/>
                </a:lnTo>
                <a:cubicBezTo>
                  <a:pt x="17955" y="4479"/>
                  <a:pt x="18056" y="4223"/>
                  <a:pt x="18180" y="4223"/>
                </a:cubicBezTo>
                <a:close/>
                <a:moveTo>
                  <a:pt x="5871" y="15769"/>
                </a:moveTo>
                <a:cubicBezTo>
                  <a:pt x="5239" y="15769"/>
                  <a:pt x="4725" y="17072"/>
                  <a:pt x="4725" y="18682"/>
                </a:cubicBezTo>
                <a:cubicBezTo>
                  <a:pt x="4725" y="20293"/>
                  <a:pt x="5239" y="21600"/>
                  <a:pt x="5871" y="21600"/>
                </a:cubicBezTo>
                <a:cubicBezTo>
                  <a:pt x="6504" y="21600"/>
                  <a:pt x="7015" y="20293"/>
                  <a:pt x="7015" y="18682"/>
                </a:cubicBezTo>
                <a:cubicBezTo>
                  <a:pt x="7015" y="17071"/>
                  <a:pt x="6504" y="15769"/>
                  <a:pt x="5871" y="15769"/>
                </a:cubicBezTo>
                <a:close/>
                <a:moveTo>
                  <a:pt x="16299" y="15769"/>
                </a:moveTo>
                <a:cubicBezTo>
                  <a:pt x="15667" y="15769"/>
                  <a:pt x="15155" y="17072"/>
                  <a:pt x="15155" y="18682"/>
                </a:cubicBezTo>
                <a:cubicBezTo>
                  <a:pt x="15155" y="20293"/>
                  <a:pt x="15667" y="21600"/>
                  <a:pt x="16299" y="21600"/>
                </a:cubicBezTo>
                <a:cubicBezTo>
                  <a:pt x="16932" y="21600"/>
                  <a:pt x="17445" y="20293"/>
                  <a:pt x="17445" y="18682"/>
                </a:cubicBezTo>
                <a:cubicBezTo>
                  <a:pt x="17445" y="17071"/>
                  <a:pt x="16932" y="15769"/>
                  <a:pt x="16299" y="15769"/>
                </a:cubicBezTo>
                <a:close/>
                <a:moveTo>
                  <a:pt x="5871" y="17312"/>
                </a:moveTo>
                <a:cubicBezTo>
                  <a:pt x="6168" y="17312"/>
                  <a:pt x="6409" y="17925"/>
                  <a:pt x="6409" y="18682"/>
                </a:cubicBezTo>
                <a:cubicBezTo>
                  <a:pt x="6409" y="19439"/>
                  <a:pt x="6168" y="20052"/>
                  <a:pt x="5871" y="20052"/>
                </a:cubicBezTo>
                <a:cubicBezTo>
                  <a:pt x="5574" y="20052"/>
                  <a:pt x="5333" y="19439"/>
                  <a:pt x="5333" y="18682"/>
                </a:cubicBezTo>
                <a:cubicBezTo>
                  <a:pt x="5333" y="17925"/>
                  <a:pt x="5574" y="17312"/>
                  <a:pt x="5871" y="17312"/>
                </a:cubicBezTo>
                <a:close/>
                <a:moveTo>
                  <a:pt x="16299" y="17312"/>
                </a:moveTo>
                <a:cubicBezTo>
                  <a:pt x="16596" y="17312"/>
                  <a:pt x="16837" y="17925"/>
                  <a:pt x="16837" y="18682"/>
                </a:cubicBezTo>
                <a:cubicBezTo>
                  <a:pt x="16837" y="19439"/>
                  <a:pt x="16596" y="20052"/>
                  <a:pt x="16299" y="20052"/>
                </a:cubicBezTo>
                <a:cubicBezTo>
                  <a:pt x="16002" y="20052"/>
                  <a:pt x="15761" y="19439"/>
                  <a:pt x="15761" y="18682"/>
                </a:cubicBezTo>
                <a:cubicBezTo>
                  <a:pt x="15761" y="17925"/>
                  <a:pt x="16002" y="17312"/>
                  <a:pt x="16299" y="17312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4" name="Букет"/>
          <p:cNvSpPr/>
          <p:nvPr/>
        </p:nvSpPr>
        <p:spPr>
          <a:xfrm>
            <a:off x="20089184" y="10329233"/>
            <a:ext cx="708274" cy="1294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25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732421" y="743993"/>
            <a:ext cx="2984374" cy="697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C:\Users\Ваша сиделка\Pictures\силуэ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2266" y="10329233"/>
            <a:ext cx="1073479" cy="1294029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joshua-reddekopp-315821.jpeg" descr="joshua-reddekopp-315821.jpeg"/>
          <p:cNvPicPr>
            <a:picLocks noChangeAspect="1"/>
          </p:cNvPicPr>
          <p:nvPr/>
        </p:nvPicPr>
        <p:blipFill>
          <a:blip r:embed="rId2" cstate="print">
            <a:alphaModFix amt="22543"/>
            <a:extLst/>
          </a:blip>
          <a:stretch>
            <a:fillRect/>
          </a:stretch>
        </p:blipFill>
        <p:spPr>
          <a:xfrm>
            <a:off x="0" y="-1270000"/>
            <a:ext cx="24384001" cy="1625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Группа"/>
          <p:cNvGrpSpPr/>
          <p:nvPr/>
        </p:nvGrpSpPr>
        <p:grpSpPr>
          <a:xfrm>
            <a:off x="14761883" y="9913589"/>
            <a:ext cx="9964307" cy="2770128"/>
            <a:chOff x="0" y="0"/>
            <a:chExt cx="9964306" cy="2770127"/>
          </a:xfrm>
        </p:grpSpPr>
        <p:sp>
          <p:nvSpPr>
            <p:cNvPr id="328" name="Фигура"/>
            <p:cNvSpPr/>
            <p:nvPr/>
          </p:nvSpPr>
          <p:spPr>
            <a:xfrm>
              <a:off x="0" y="282165"/>
              <a:ext cx="2282184" cy="248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031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hueOff val="-1081314"/>
                    <a:satOff val="4338"/>
                    <a:lumOff val="-8931"/>
                  </a:schemeClr>
                </a:gs>
              </a:gsLst>
              <a:lin ang="7624297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9" name="Прямоугольник"/>
            <p:cNvSpPr/>
            <p:nvPr/>
          </p:nvSpPr>
          <p:spPr>
            <a:xfrm>
              <a:off x="1675066" y="-1"/>
              <a:ext cx="8289241" cy="2483058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hueOff val="-1081314"/>
                    <a:satOff val="4338"/>
                    <a:lumOff val="-8931"/>
                  </a:schemeClr>
                </a:gs>
              </a:gsLst>
              <a:lin ang="7624297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0" name="Треугольник"/>
            <p:cNvSpPr/>
            <p:nvPr/>
          </p:nvSpPr>
          <p:spPr>
            <a:xfrm rot="10800000" flipH="1">
              <a:off x="1671611" y="2480389"/>
              <a:ext cx="608694" cy="289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accent4">
                    <a:hueOff val="-1081314"/>
                    <a:satOff val="4338"/>
                    <a:lumOff val="-8931"/>
                  </a:schemeClr>
                </a:gs>
              </a:gsLst>
              <a:lin ang="18971352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32" name="Линия"/>
          <p:cNvSpPr/>
          <p:nvPr/>
        </p:nvSpPr>
        <p:spPr>
          <a:xfrm flipV="1">
            <a:off x="1892372" y="1727572"/>
            <a:ext cx="20019819" cy="10664172"/>
          </a:xfrm>
          <a:prstGeom prst="line">
            <a:avLst/>
          </a:prstGeom>
          <a:ln w="127000" cap="rnd">
            <a:solidFill>
              <a:schemeClr val="accent4">
                <a:hueOff val="-1081314"/>
                <a:satOff val="4338"/>
                <a:lumOff val="-8931"/>
              </a:schemeClr>
            </a:solidFill>
            <a:custDash>
              <a:ds d="100000" sp="200000"/>
            </a:custDash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3" name="ПЛАНЫ РАЗВИТИЯ 2018-2019 ГГ."/>
          <p:cNvSpPr txBox="1"/>
          <p:nvPr/>
        </p:nvSpPr>
        <p:spPr>
          <a:xfrm>
            <a:off x="1900519" y="1199299"/>
            <a:ext cx="1235434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dirty="0"/>
              <a:t>ПЛАНЫ РАЗВИТИЯ </a:t>
            </a:r>
            <a:r>
              <a:rPr lang="ru-RU" dirty="0" smtClean="0"/>
              <a:t> </a:t>
            </a:r>
            <a:r>
              <a:rPr dirty="0" smtClean="0"/>
              <a:t>20</a:t>
            </a:r>
            <a:r>
              <a:rPr lang="ru-RU" dirty="0" smtClean="0"/>
              <a:t>20</a:t>
            </a:r>
            <a:r>
              <a:rPr dirty="0" smtClean="0"/>
              <a:t>-20</a:t>
            </a:r>
            <a:r>
              <a:rPr lang="ru-RU" dirty="0" smtClean="0"/>
              <a:t>21</a:t>
            </a:r>
            <a:r>
              <a:rPr dirty="0" smtClean="0"/>
              <a:t> </a:t>
            </a:r>
            <a:r>
              <a:rPr lang="ru-RU" dirty="0" err="1" smtClean="0"/>
              <a:t>гг</a:t>
            </a:r>
            <a:r>
              <a:rPr dirty="0" smtClean="0"/>
              <a:t>.</a:t>
            </a:r>
            <a:endParaRPr dirty="0"/>
          </a:p>
        </p:txBody>
      </p:sp>
      <p:sp>
        <p:nvSpPr>
          <p:cNvPr id="334" name="Увеличить число процедур с 6 до 10,  выйти на ежемесячную прибыль в 60-70 т.р."/>
          <p:cNvSpPr txBox="1"/>
          <p:nvPr/>
        </p:nvSpPr>
        <p:spPr>
          <a:xfrm>
            <a:off x="5801238" y="10709508"/>
            <a:ext cx="7837709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b="1" dirty="0" err="1"/>
              <a:t>Увеличить</a:t>
            </a:r>
            <a:r>
              <a:rPr b="1" dirty="0"/>
              <a:t> </a:t>
            </a:r>
            <a:r>
              <a:rPr b="1" dirty="0" err="1"/>
              <a:t>число</a:t>
            </a:r>
            <a:r>
              <a:rPr b="1" dirty="0"/>
              <a:t> </a:t>
            </a:r>
            <a:r>
              <a:rPr b="1" dirty="0" err="1"/>
              <a:t>процедур</a:t>
            </a:r>
            <a:r>
              <a:rPr b="1" dirty="0"/>
              <a:t> </a:t>
            </a:r>
            <a:r>
              <a:rPr lang="ru-RU" b="1" dirty="0" smtClean="0"/>
              <a:t> </a:t>
            </a:r>
            <a:endParaRPr b="1" dirty="0"/>
          </a:p>
        </p:txBody>
      </p:sp>
      <p:sp>
        <p:nvSpPr>
          <p:cNvPr id="335" name="Кружок"/>
          <p:cNvSpPr/>
          <p:nvPr/>
        </p:nvSpPr>
        <p:spPr>
          <a:xfrm>
            <a:off x="3481502" y="10121245"/>
            <a:ext cx="1710006" cy="1710005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6" name="Кружок"/>
          <p:cNvSpPr/>
          <p:nvPr/>
        </p:nvSpPr>
        <p:spPr>
          <a:xfrm>
            <a:off x="8924112" y="7185534"/>
            <a:ext cx="1710006" cy="1710005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7" name="Переехать в большое помещение:  из 45 кв.м. В 100 кв.м"/>
          <p:cNvSpPr txBox="1"/>
          <p:nvPr/>
        </p:nvSpPr>
        <p:spPr>
          <a:xfrm>
            <a:off x="14286117" y="5550503"/>
            <a:ext cx="565306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rPr dirty="0" err="1"/>
              <a:t>Переехать</a:t>
            </a:r>
            <a:r>
              <a:rPr dirty="0"/>
              <a:t> в </a:t>
            </a:r>
            <a:r>
              <a:rPr dirty="0" smtClean="0"/>
              <a:t>б</a:t>
            </a:r>
            <a:r>
              <a:rPr lang="ru-RU" dirty="0" smtClean="0"/>
              <a:t>О</a:t>
            </a:r>
            <a:r>
              <a:rPr dirty="0" err="1" smtClean="0"/>
              <a:t>льш</a:t>
            </a:r>
            <a:r>
              <a:rPr lang="ru-RU" dirty="0" smtClean="0"/>
              <a:t>е</a:t>
            </a:r>
            <a:r>
              <a:rPr dirty="0" smtClean="0"/>
              <a:t>е </a:t>
            </a:r>
            <a:r>
              <a:rPr dirty="0" err="1"/>
              <a:t>помещение</a:t>
            </a:r>
            <a:r>
              <a:rPr dirty="0"/>
              <a:t>: </a:t>
            </a:r>
            <a:br>
              <a:rPr dirty="0"/>
            </a:br>
            <a:r>
              <a:rPr dirty="0" err="1"/>
              <a:t>из</a:t>
            </a:r>
            <a:r>
              <a:rPr dirty="0"/>
              <a:t> </a:t>
            </a:r>
            <a:r>
              <a:rPr dirty="0" smtClean="0"/>
              <a:t>4</a:t>
            </a:r>
            <a:r>
              <a:rPr lang="ru-RU" dirty="0" smtClean="0"/>
              <a:t>5</a:t>
            </a:r>
            <a:r>
              <a:rPr dirty="0" smtClean="0"/>
              <a:t> </a:t>
            </a:r>
            <a:r>
              <a:rPr dirty="0" err="1"/>
              <a:t>кв.м</a:t>
            </a:r>
            <a:r>
              <a:rPr dirty="0"/>
              <a:t>. </a:t>
            </a:r>
            <a:r>
              <a:rPr lang="ru-RU" dirty="0" err="1" smtClean="0"/>
              <a:t>в</a:t>
            </a:r>
            <a:r>
              <a:rPr dirty="0"/>
              <a:t> 100 </a:t>
            </a:r>
            <a:r>
              <a:rPr dirty="0" err="1"/>
              <a:t>кв.м</a:t>
            </a:r>
            <a:endParaRPr dirty="0"/>
          </a:p>
        </p:txBody>
      </p:sp>
      <p:sp>
        <p:nvSpPr>
          <p:cNvPr id="338" name="Кружок"/>
          <p:cNvSpPr/>
          <p:nvPr/>
        </p:nvSpPr>
        <p:spPr>
          <a:xfrm>
            <a:off x="12255649" y="5394001"/>
            <a:ext cx="1710006" cy="1710005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9" name="Развить направление  экскурсионно-оздоровительных туров  «Этот знакомый незнакомый Благовещенск»"/>
          <p:cNvSpPr txBox="1"/>
          <p:nvPr/>
        </p:nvSpPr>
        <p:spPr>
          <a:xfrm>
            <a:off x="1079367" y="7342910"/>
            <a:ext cx="7482729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b="1" dirty="0" err="1"/>
              <a:t>Развить</a:t>
            </a:r>
            <a:r>
              <a:rPr b="1" dirty="0"/>
              <a:t> </a:t>
            </a:r>
            <a:r>
              <a:rPr b="1" dirty="0" err="1"/>
              <a:t>направление</a:t>
            </a:r>
            <a:r>
              <a:rPr b="1" dirty="0"/>
              <a:t>  </a:t>
            </a:r>
            <a:r>
              <a:rPr b="1" dirty="0" err="1"/>
              <a:t>экскурсионно-оздоровительных</a:t>
            </a:r>
            <a:r>
              <a:rPr b="1" dirty="0"/>
              <a:t> </a:t>
            </a:r>
            <a:r>
              <a:rPr b="1" dirty="0" err="1"/>
              <a:t>туров</a:t>
            </a:r>
            <a:r>
              <a:rPr b="1" dirty="0"/>
              <a:t>  </a:t>
            </a:r>
            <a:r>
              <a:rPr b="1" dirty="0" smtClean="0"/>
              <a:t>«</a:t>
            </a:r>
            <a:r>
              <a:rPr lang="ru-RU" b="1" dirty="0" err="1" smtClean="0"/>
              <a:t>БЛАГОвещенск</a:t>
            </a:r>
            <a:r>
              <a:rPr lang="ru-RU" b="1" dirty="0" smtClean="0"/>
              <a:t>: нескучные экскурсии</a:t>
            </a:r>
            <a:r>
              <a:rPr b="1" dirty="0" smtClean="0"/>
              <a:t>»</a:t>
            </a:r>
            <a:endParaRPr b="1" dirty="0"/>
          </a:p>
        </p:txBody>
      </p:sp>
      <p:pic>
        <p:nvPicPr>
          <p:cNvPr id="340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rcRect l="11235" t="7497" r="10709" b="5096"/>
          <a:stretch>
            <a:fillRect/>
          </a:stretch>
        </p:blipFill>
        <p:spPr>
          <a:xfrm>
            <a:off x="4034256" y="10525931"/>
            <a:ext cx="604442" cy="900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807" y="0"/>
                </a:moveTo>
                <a:lnTo>
                  <a:pt x="2722" y="5512"/>
                </a:lnTo>
                <a:lnTo>
                  <a:pt x="2637" y="11024"/>
                </a:lnTo>
                <a:lnTo>
                  <a:pt x="1319" y="11090"/>
                </a:lnTo>
                <a:lnTo>
                  <a:pt x="0" y="11157"/>
                </a:lnTo>
                <a:lnTo>
                  <a:pt x="0" y="12176"/>
                </a:lnTo>
                <a:lnTo>
                  <a:pt x="0" y="13204"/>
                </a:lnTo>
                <a:lnTo>
                  <a:pt x="1319" y="13270"/>
                </a:lnTo>
                <a:cubicBezTo>
                  <a:pt x="2558" y="13331"/>
                  <a:pt x="2637" y="13366"/>
                  <a:pt x="2637" y="13956"/>
                </a:cubicBezTo>
                <a:cubicBezTo>
                  <a:pt x="2637" y="14545"/>
                  <a:pt x="2558" y="14590"/>
                  <a:pt x="1319" y="14651"/>
                </a:cubicBezTo>
                <a:lnTo>
                  <a:pt x="0" y="14717"/>
                </a:lnTo>
                <a:lnTo>
                  <a:pt x="0" y="15736"/>
                </a:lnTo>
                <a:lnTo>
                  <a:pt x="0" y="16764"/>
                </a:lnTo>
                <a:lnTo>
                  <a:pt x="1319" y="16821"/>
                </a:lnTo>
                <a:lnTo>
                  <a:pt x="2637" y="16888"/>
                </a:lnTo>
                <a:lnTo>
                  <a:pt x="2722" y="19249"/>
                </a:lnTo>
                <a:lnTo>
                  <a:pt x="2821" y="21600"/>
                </a:lnTo>
                <a:lnTo>
                  <a:pt x="7132" y="21600"/>
                </a:lnTo>
                <a:lnTo>
                  <a:pt x="7217" y="19249"/>
                </a:lnTo>
                <a:lnTo>
                  <a:pt x="7302" y="16888"/>
                </a:lnTo>
                <a:lnTo>
                  <a:pt x="13129" y="16831"/>
                </a:lnTo>
                <a:lnTo>
                  <a:pt x="18956" y="16774"/>
                </a:lnTo>
                <a:lnTo>
                  <a:pt x="18956" y="15736"/>
                </a:lnTo>
                <a:lnTo>
                  <a:pt x="18956" y="14698"/>
                </a:lnTo>
                <a:lnTo>
                  <a:pt x="12987" y="14641"/>
                </a:lnTo>
                <a:lnTo>
                  <a:pt x="7018" y="14584"/>
                </a:lnTo>
                <a:lnTo>
                  <a:pt x="7018" y="13956"/>
                </a:lnTo>
                <a:lnTo>
                  <a:pt x="7018" y="13327"/>
                </a:lnTo>
                <a:lnTo>
                  <a:pt x="10634" y="13194"/>
                </a:lnTo>
                <a:cubicBezTo>
                  <a:pt x="14589" y="13048"/>
                  <a:pt x="16981" y="12521"/>
                  <a:pt x="18758" y="11385"/>
                </a:cubicBezTo>
                <a:cubicBezTo>
                  <a:pt x="20658" y="10171"/>
                  <a:pt x="21600" y="8312"/>
                  <a:pt x="21594" y="6473"/>
                </a:cubicBezTo>
                <a:cubicBezTo>
                  <a:pt x="21587" y="4635"/>
                  <a:pt x="20638" y="2814"/>
                  <a:pt x="18730" y="1685"/>
                </a:cubicBezTo>
                <a:cubicBezTo>
                  <a:pt x="16392" y="302"/>
                  <a:pt x="15410" y="142"/>
                  <a:pt x="8791" y="67"/>
                </a:cubicBezTo>
                <a:lnTo>
                  <a:pt x="2807" y="0"/>
                </a:lnTo>
                <a:close/>
                <a:moveTo>
                  <a:pt x="7302" y="2437"/>
                </a:moveTo>
                <a:lnTo>
                  <a:pt x="10279" y="2437"/>
                </a:lnTo>
                <a:cubicBezTo>
                  <a:pt x="13026" y="2437"/>
                  <a:pt x="13368" y="2482"/>
                  <a:pt x="14589" y="3027"/>
                </a:cubicBezTo>
                <a:cubicBezTo>
                  <a:pt x="18327" y="4695"/>
                  <a:pt x="18170" y="8594"/>
                  <a:pt x="14292" y="10405"/>
                </a:cubicBezTo>
                <a:cubicBezTo>
                  <a:pt x="13143" y="10941"/>
                  <a:pt x="12673" y="11018"/>
                  <a:pt x="10152" y="11090"/>
                </a:cubicBezTo>
                <a:cubicBezTo>
                  <a:pt x="8588" y="11135"/>
                  <a:pt x="7231" y="11121"/>
                  <a:pt x="7146" y="11062"/>
                </a:cubicBezTo>
                <a:cubicBezTo>
                  <a:pt x="7060" y="11003"/>
                  <a:pt x="7060" y="9044"/>
                  <a:pt x="7146" y="6702"/>
                </a:cubicBezTo>
                <a:lnTo>
                  <a:pt x="7302" y="2437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41" name="Автобус"/>
          <p:cNvSpPr/>
          <p:nvPr/>
        </p:nvSpPr>
        <p:spPr>
          <a:xfrm>
            <a:off x="9173785" y="7802869"/>
            <a:ext cx="1210661" cy="475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" y="0"/>
                </a:moveTo>
                <a:cubicBezTo>
                  <a:pt x="1277" y="0"/>
                  <a:pt x="1200" y="200"/>
                  <a:pt x="1200" y="447"/>
                </a:cubicBezTo>
                <a:lnTo>
                  <a:pt x="1200" y="1626"/>
                </a:lnTo>
                <a:lnTo>
                  <a:pt x="676" y="1626"/>
                </a:lnTo>
                <a:cubicBezTo>
                  <a:pt x="521" y="1626"/>
                  <a:pt x="397" y="1947"/>
                  <a:pt x="397" y="2341"/>
                </a:cubicBezTo>
                <a:lnTo>
                  <a:pt x="397" y="14680"/>
                </a:lnTo>
                <a:cubicBezTo>
                  <a:pt x="397" y="14983"/>
                  <a:pt x="346" y="15272"/>
                  <a:pt x="257" y="15474"/>
                </a:cubicBezTo>
                <a:lnTo>
                  <a:pt x="140" y="15738"/>
                </a:lnTo>
                <a:cubicBezTo>
                  <a:pt x="51" y="15940"/>
                  <a:pt x="0" y="16229"/>
                  <a:pt x="0" y="16532"/>
                </a:cubicBezTo>
                <a:lnTo>
                  <a:pt x="0" y="17698"/>
                </a:lnTo>
                <a:cubicBezTo>
                  <a:pt x="0" y="18074"/>
                  <a:pt x="115" y="18384"/>
                  <a:pt x="262" y="18409"/>
                </a:cubicBezTo>
                <a:lnTo>
                  <a:pt x="4457" y="19840"/>
                </a:lnTo>
                <a:lnTo>
                  <a:pt x="4457" y="17854"/>
                </a:lnTo>
                <a:cubicBezTo>
                  <a:pt x="4457" y="17441"/>
                  <a:pt x="4514" y="17041"/>
                  <a:pt x="4617" y="16722"/>
                </a:cubicBezTo>
                <a:lnTo>
                  <a:pt x="4943" y="15712"/>
                </a:lnTo>
                <a:cubicBezTo>
                  <a:pt x="5076" y="15302"/>
                  <a:pt x="5273" y="15062"/>
                  <a:pt x="5481" y="15062"/>
                </a:cubicBezTo>
                <a:lnTo>
                  <a:pt x="6259" y="15062"/>
                </a:lnTo>
                <a:cubicBezTo>
                  <a:pt x="6468" y="15062"/>
                  <a:pt x="6666" y="15302"/>
                  <a:pt x="6799" y="15712"/>
                </a:cubicBezTo>
                <a:lnTo>
                  <a:pt x="7126" y="16722"/>
                </a:lnTo>
                <a:cubicBezTo>
                  <a:pt x="7229" y="17041"/>
                  <a:pt x="7284" y="17442"/>
                  <a:pt x="7284" y="17854"/>
                </a:cubicBezTo>
                <a:lnTo>
                  <a:pt x="7284" y="20078"/>
                </a:lnTo>
                <a:lnTo>
                  <a:pt x="14886" y="20078"/>
                </a:lnTo>
                <a:lnTo>
                  <a:pt x="14886" y="17854"/>
                </a:lnTo>
                <a:cubicBezTo>
                  <a:pt x="14886" y="17441"/>
                  <a:pt x="14942" y="17041"/>
                  <a:pt x="15045" y="16722"/>
                </a:cubicBezTo>
                <a:lnTo>
                  <a:pt x="15371" y="15712"/>
                </a:lnTo>
                <a:cubicBezTo>
                  <a:pt x="15504" y="15302"/>
                  <a:pt x="15702" y="15062"/>
                  <a:pt x="15911" y="15062"/>
                </a:cubicBezTo>
                <a:lnTo>
                  <a:pt x="16689" y="15062"/>
                </a:lnTo>
                <a:cubicBezTo>
                  <a:pt x="16898" y="15062"/>
                  <a:pt x="17094" y="15302"/>
                  <a:pt x="17227" y="15712"/>
                </a:cubicBezTo>
                <a:lnTo>
                  <a:pt x="17554" y="16722"/>
                </a:lnTo>
                <a:cubicBezTo>
                  <a:pt x="17657" y="17041"/>
                  <a:pt x="17714" y="17442"/>
                  <a:pt x="17714" y="17854"/>
                </a:cubicBezTo>
                <a:lnTo>
                  <a:pt x="17714" y="20078"/>
                </a:lnTo>
                <a:lnTo>
                  <a:pt x="20957" y="20078"/>
                </a:lnTo>
                <a:lnTo>
                  <a:pt x="21316" y="20078"/>
                </a:lnTo>
                <a:lnTo>
                  <a:pt x="21462" y="20078"/>
                </a:lnTo>
                <a:cubicBezTo>
                  <a:pt x="21539" y="20078"/>
                  <a:pt x="21600" y="19922"/>
                  <a:pt x="21600" y="19727"/>
                </a:cubicBezTo>
                <a:lnTo>
                  <a:pt x="21600" y="18652"/>
                </a:lnTo>
                <a:cubicBezTo>
                  <a:pt x="21600" y="18457"/>
                  <a:pt x="21539" y="18301"/>
                  <a:pt x="21462" y="18301"/>
                </a:cubicBezTo>
                <a:cubicBezTo>
                  <a:pt x="21416" y="18301"/>
                  <a:pt x="21379" y="18209"/>
                  <a:pt x="21379" y="18092"/>
                </a:cubicBezTo>
                <a:cubicBezTo>
                  <a:pt x="21376" y="16468"/>
                  <a:pt x="21369" y="13600"/>
                  <a:pt x="21348" y="11359"/>
                </a:cubicBezTo>
                <a:cubicBezTo>
                  <a:pt x="21319" y="8327"/>
                  <a:pt x="21245" y="5887"/>
                  <a:pt x="21183" y="4314"/>
                </a:cubicBezTo>
                <a:lnTo>
                  <a:pt x="21151" y="3560"/>
                </a:lnTo>
                <a:cubicBezTo>
                  <a:pt x="21116" y="2771"/>
                  <a:pt x="21093" y="2341"/>
                  <a:pt x="21093" y="2341"/>
                </a:cubicBezTo>
                <a:cubicBezTo>
                  <a:pt x="21093" y="1947"/>
                  <a:pt x="20967" y="1626"/>
                  <a:pt x="20812" y="1626"/>
                </a:cubicBezTo>
                <a:lnTo>
                  <a:pt x="8384" y="1626"/>
                </a:lnTo>
                <a:lnTo>
                  <a:pt x="6680" y="117"/>
                </a:lnTo>
                <a:cubicBezTo>
                  <a:pt x="6593" y="40"/>
                  <a:pt x="6501" y="0"/>
                  <a:pt x="6409" y="0"/>
                </a:cubicBezTo>
                <a:lnTo>
                  <a:pt x="1374" y="0"/>
                </a:lnTo>
                <a:close/>
                <a:moveTo>
                  <a:pt x="2431" y="4223"/>
                </a:moveTo>
                <a:lnTo>
                  <a:pt x="4812" y="4223"/>
                </a:lnTo>
                <a:cubicBezTo>
                  <a:pt x="4936" y="4223"/>
                  <a:pt x="5037" y="4479"/>
                  <a:pt x="5037" y="4795"/>
                </a:cubicBezTo>
                <a:lnTo>
                  <a:pt x="5037" y="9890"/>
                </a:lnTo>
                <a:cubicBezTo>
                  <a:pt x="5037" y="10206"/>
                  <a:pt x="4936" y="10462"/>
                  <a:pt x="4812" y="10462"/>
                </a:cubicBezTo>
                <a:lnTo>
                  <a:pt x="2431" y="10462"/>
                </a:lnTo>
                <a:cubicBezTo>
                  <a:pt x="2307" y="10462"/>
                  <a:pt x="2206" y="10206"/>
                  <a:pt x="2206" y="9890"/>
                </a:cubicBezTo>
                <a:lnTo>
                  <a:pt x="2206" y="4795"/>
                </a:lnTo>
                <a:cubicBezTo>
                  <a:pt x="2206" y="4479"/>
                  <a:pt x="2307" y="4223"/>
                  <a:pt x="2431" y="4223"/>
                </a:cubicBezTo>
                <a:close/>
                <a:moveTo>
                  <a:pt x="5580" y="4223"/>
                </a:moveTo>
                <a:lnTo>
                  <a:pt x="7961" y="4223"/>
                </a:lnTo>
                <a:cubicBezTo>
                  <a:pt x="8086" y="4223"/>
                  <a:pt x="8186" y="4479"/>
                  <a:pt x="8186" y="4795"/>
                </a:cubicBezTo>
                <a:lnTo>
                  <a:pt x="8186" y="9890"/>
                </a:lnTo>
                <a:cubicBezTo>
                  <a:pt x="8186" y="10206"/>
                  <a:pt x="8086" y="10462"/>
                  <a:pt x="7961" y="10462"/>
                </a:cubicBezTo>
                <a:lnTo>
                  <a:pt x="5580" y="10462"/>
                </a:lnTo>
                <a:cubicBezTo>
                  <a:pt x="5456" y="10462"/>
                  <a:pt x="5355" y="10206"/>
                  <a:pt x="5355" y="9890"/>
                </a:cubicBezTo>
                <a:lnTo>
                  <a:pt x="5355" y="4795"/>
                </a:lnTo>
                <a:cubicBezTo>
                  <a:pt x="5355" y="4479"/>
                  <a:pt x="5456" y="4223"/>
                  <a:pt x="5580" y="4223"/>
                </a:cubicBezTo>
                <a:close/>
                <a:moveTo>
                  <a:pt x="8739" y="4223"/>
                </a:moveTo>
                <a:lnTo>
                  <a:pt x="11121" y="4223"/>
                </a:lnTo>
                <a:cubicBezTo>
                  <a:pt x="11245" y="4223"/>
                  <a:pt x="11346" y="4479"/>
                  <a:pt x="11346" y="4795"/>
                </a:cubicBezTo>
                <a:lnTo>
                  <a:pt x="11346" y="9890"/>
                </a:lnTo>
                <a:cubicBezTo>
                  <a:pt x="11346" y="10206"/>
                  <a:pt x="11245" y="10462"/>
                  <a:pt x="11121" y="10462"/>
                </a:cubicBezTo>
                <a:lnTo>
                  <a:pt x="8739" y="10462"/>
                </a:lnTo>
                <a:cubicBezTo>
                  <a:pt x="8615" y="10462"/>
                  <a:pt x="8515" y="10206"/>
                  <a:pt x="8515" y="9890"/>
                </a:cubicBezTo>
                <a:lnTo>
                  <a:pt x="8515" y="4795"/>
                </a:lnTo>
                <a:cubicBezTo>
                  <a:pt x="8515" y="4479"/>
                  <a:pt x="8615" y="4223"/>
                  <a:pt x="8739" y="4223"/>
                </a:cubicBezTo>
                <a:close/>
                <a:moveTo>
                  <a:pt x="11880" y="4223"/>
                </a:moveTo>
                <a:lnTo>
                  <a:pt x="14262" y="4223"/>
                </a:lnTo>
                <a:cubicBezTo>
                  <a:pt x="14386" y="4223"/>
                  <a:pt x="14486" y="4479"/>
                  <a:pt x="14486" y="4795"/>
                </a:cubicBezTo>
                <a:lnTo>
                  <a:pt x="14486" y="9890"/>
                </a:lnTo>
                <a:cubicBezTo>
                  <a:pt x="14486" y="10206"/>
                  <a:pt x="14386" y="10462"/>
                  <a:pt x="14262" y="10462"/>
                </a:cubicBezTo>
                <a:lnTo>
                  <a:pt x="11880" y="10462"/>
                </a:lnTo>
                <a:cubicBezTo>
                  <a:pt x="11756" y="10462"/>
                  <a:pt x="11655" y="10206"/>
                  <a:pt x="11655" y="9890"/>
                </a:cubicBezTo>
                <a:lnTo>
                  <a:pt x="11655" y="4795"/>
                </a:lnTo>
                <a:cubicBezTo>
                  <a:pt x="11655" y="4479"/>
                  <a:pt x="11756" y="4223"/>
                  <a:pt x="11880" y="4223"/>
                </a:cubicBezTo>
                <a:close/>
                <a:moveTo>
                  <a:pt x="15029" y="4223"/>
                </a:moveTo>
                <a:lnTo>
                  <a:pt x="17411" y="4223"/>
                </a:lnTo>
                <a:cubicBezTo>
                  <a:pt x="17535" y="4223"/>
                  <a:pt x="17635" y="4479"/>
                  <a:pt x="17635" y="4795"/>
                </a:cubicBezTo>
                <a:lnTo>
                  <a:pt x="17635" y="9890"/>
                </a:lnTo>
                <a:cubicBezTo>
                  <a:pt x="17635" y="10206"/>
                  <a:pt x="17535" y="10462"/>
                  <a:pt x="17411" y="10462"/>
                </a:cubicBezTo>
                <a:lnTo>
                  <a:pt x="15029" y="10462"/>
                </a:lnTo>
                <a:cubicBezTo>
                  <a:pt x="14905" y="10462"/>
                  <a:pt x="14805" y="10206"/>
                  <a:pt x="14805" y="9890"/>
                </a:cubicBezTo>
                <a:lnTo>
                  <a:pt x="14805" y="4795"/>
                </a:lnTo>
                <a:cubicBezTo>
                  <a:pt x="14805" y="4479"/>
                  <a:pt x="14905" y="4223"/>
                  <a:pt x="15029" y="4223"/>
                </a:cubicBezTo>
                <a:close/>
                <a:moveTo>
                  <a:pt x="18180" y="4223"/>
                </a:moveTo>
                <a:lnTo>
                  <a:pt x="20562" y="4223"/>
                </a:lnTo>
                <a:cubicBezTo>
                  <a:pt x="20686" y="4223"/>
                  <a:pt x="20786" y="4479"/>
                  <a:pt x="20786" y="4795"/>
                </a:cubicBezTo>
                <a:lnTo>
                  <a:pt x="20786" y="9890"/>
                </a:lnTo>
                <a:cubicBezTo>
                  <a:pt x="20786" y="10206"/>
                  <a:pt x="20686" y="10462"/>
                  <a:pt x="20562" y="10462"/>
                </a:cubicBezTo>
                <a:lnTo>
                  <a:pt x="18180" y="10462"/>
                </a:lnTo>
                <a:cubicBezTo>
                  <a:pt x="18056" y="10462"/>
                  <a:pt x="17955" y="10206"/>
                  <a:pt x="17955" y="9890"/>
                </a:cubicBezTo>
                <a:lnTo>
                  <a:pt x="17955" y="4795"/>
                </a:lnTo>
                <a:cubicBezTo>
                  <a:pt x="17955" y="4479"/>
                  <a:pt x="18056" y="4223"/>
                  <a:pt x="18180" y="4223"/>
                </a:cubicBezTo>
                <a:close/>
                <a:moveTo>
                  <a:pt x="5871" y="15769"/>
                </a:moveTo>
                <a:cubicBezTo>
                  <a:pt x="5239" y="15769"/>
                  <a:pt x="4725" y="17072"/>
                  <a:pt x="4725" y="18682"/>
                </a:cubicBezTo>
                <a:cubicBezTo>
                  <a:pt x="4725" y="20293"/>
                  <a:pt x="5239" y="21600"/>
                  <a:pt x="5871" y="21600"/>
                </a:cubicBezTo>
                <a:cubicBezTo>
                  <a:pt x="6504" y="21600"/>
                  <a:pt x="7015" y="20293"/>
                  <a:pt x="7015" y="18682"/>
                </a:cubicBezTo>
                <a:cubicBezTo>
                  <a:pt x="7015" y="17071"/>
                  <a:pt x="6504" y="15769"/>
                  <a:pt x="5871" y="15769"/>
                </a:cubicBezTo>
                <a:close/>
                <a:moveTo>
                  <a:pt x="16299" y="15769"/>
                </a:moveTo>
                <a:cubicBezTo>
                  <a:pt x="15667" y="15769"/>
                  <a:pt x="15155" y="17072"/>
                  <a:pt x="15155" y="18682"/>
                </a:cubicBezTo>
                <a:cubicBezTo>
                  <a:pt x="15155" y="20293"/>
                  <a:pt x="15667" y="21600"/>
                  <a:pt x="16299" y="21600"/>
                </a:cubicBezTo>
                <a:cubicBezTo>
                  <a:pt x="16932" y="21600"/>
                  <a:pt x="17445" y="20293"/>
                  <a:pt x="17445" y="18682"/>
                </a:cubicBezTo>
                <a:cubicBezTo>
                  <a:pt x="17445" y="17071"/>
                  <a:pt x="16932" y="15769"/>
                  <a:pt x="16299" y="15769"/>
                </a:cubicBezTo>
                <a:close/>
                <a:moveTo>
                  <a:pt x="5871" y="17312"/>
                </a:moveTo>
                <a:cubicBezTo>
                  <a:pt x="6168" y="17312"/>
                  <a:pt x="6409" y="17925"/>
                  <a:pt x="6409" y="18682"/>
                </a:cubicBezTo>
                <a:cubicBezTo>
                  <a:pt x="6409" y="19439"/>
                  <a:pt x="6168" y="20052"/>
                  <a:pt x="5871" y="20052"/>
                </a:cubicBezTo>
                <a:cubicBezTo>
                  <a:pt x="5574" y="20052"/>
                  <a:pt x="5333" y="19439"/>
                  <a:pt x="5333" y="18682"/>
                </a:cubicBezTo>
                <a:cubicBezTo>
                  <a:pt x="5333" y="17925"/>
                  <a:pt x="5574" y="17312"/>
                  <a:pt x="5871" y="17312"/>
                </a:cubicBezTo>
                <a:close/>
                <a:moveTo>
                  <a:pt x="16299" y="17312"/>
                </a:moveTo>
                <a:cubicBezTo>
                  <a:pt x="16596" y="17312"/>
                  <a:pt x="16837" y="17925"/>
                  <a:pt x="16837" y="18682"/>
                </a:cubicBezTo>
                <a:cubicBezTo>
                  <a:pt x="16837" y="19439"/>
                  <a:pt x="16596" y="20052"/>
                  <a:pt x="16299" y="20052"/>
                </a:cubicBezTo>
                <a:cubicBezTo>
                  <a:pt x="16002" y="20052"/>
                  <a:pt x="15761" y="19439"/>
                  <a:pt x="15761" y="18682"/>
                </a:cubicBezTo>
                <a:cubicBezTo>
                  <a:pt x="15761" y="17925"/>
                  <a:pt x="16002" y="17312"/>
                  <a:pt x="16299" y="17312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2" name="Больница"/>
          <p:cNvSpPr/>
          <p:nvPr/>
        </p:nvSpPr>
        <p:spPr>
          <a:xfrm>
            <a:off x="12659060" y="5896139"/>
            <a:ext cx="903185" cy="705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41" y="0"/>
                </a:moveTo>
                <a:lnTo>
                  <a:pt x="3341" y="3754"/>
                </a:lnTo>
                <a:lnTo>
                  <a:pt x="0" y="3754"/>
                </a:lnTo>
                <a:lnTo>
                  <a:pt x="0" y="21600"/>
                </a:lnTo>
                <a:lnTo>
                  <a:pt x="8297" y="21600"/>
                </a:lnTo>
                <a:lnTo>
                  <a:pt x="8297" y="17275"/>
                </a:lnTo>
                <a:lnTo>
                  <a:pt x="9939" y="17275"/>
                </a:lnTo>
                <a:lnTo>
                  <a:pt x="9939" y="21600"/>
                </a:lnTo>
                <a:lnTo>
                  <a:pt x="11595" y="21600"/>
                </a:lnTo>
                <a:lnTo>
                  <a:pt x="11595" y="17275"/>
                </a:lnTo>
                <a:lnTo>
                  <a:pt x="13239" y="17275"/>
                </a:lnTo>
                <a:lnTo>
                  <a:pt x="13239" y="21600"/>
                </a:lnTo>
                <a:lnTo>
                  <a:pt x="21600" y="21600"/>
                </a:lnTo>
                <a:lnTo>
                  <a:pt x="21600" y="3754"/>
                </a:lnTo>
                <a:lnTo>
                  <a:pt x="18195" y="3754"/>
                </a:lnTo>
                <a:lnTo>
                  <a:pt x="18195" y="0"/>
                </a:lnTo>
                <a:lnTo>
                  <a:pt x="3341" y="0"/>
                </a:lnTo>
                <a:close/>
                <a:moveTo>
                  <a:pt x="4997" y="1938"/>
                </a:moveTo>
                <a:lnTo>
                  <a:pt x="6641" y="1938"/>
                </a:lnTo>
                <a:lnTo>
                  <a:pt x="6641" y="3754"/>
                </a:lnTo>
                <a:lnTo>
                  <a:pt x="4997" y="3754"/>
                </a:lnTo>
                <a:lnTo>
                  <a:pt x="4997" y="1938"/>
                </a:lnTo>
                <a:close/>
                <a:moveTo>
                  <a:pt x="8297" y="1938"/>
                </a:moveTo>
                <a:lnTo>
                  <a:pt x="9939" y="1938"/>
                </a:lnTo>
                <a:lnTo>
                  <a:pt x="9939" y="3754"/>
                </a:lnTo>
                <a:lnTo>
                  <a:pt x="8297" y="3754"/>
                </a:lnTo>
                <a:lnTo>
                  <a:pt x="8297" y="1938"/>
                </a:lnTo>
                <a:close/>
                <a:moveTo>
                  <a:pt x="11595" y="1938"/>
                </a:moveTo>
                <a:lnTo>
                  <a:pt x="13239" y="1938"/>
                </a:lnTo>
                <a:lnTo>
                  <a:pt x="13239" y="3754"/>
                </a:lnTo>
                <a:lnTo>
                  <a:pt x="11595" y="3754"/>
                </a:lnTo>
                <a:lnTo>
                  <a:pt x="11595" y="1938"/>
                </a:lnTo>
                <a:close/>
                <a:moveTo>
                  <a:pt x="14895" y="1938"/>
                </a:moveTo>
                <a:lnTo>
                  <a:pt x="16538" y="1938"/>
                </a:lnTo>
                <a:lnTo>
                  <a:pt x="16538" y="3754"/>
                </a:lnTo>
                <a:lnTo>
                  <a:pt x="14895" y="3754"/>
                </a:lnTo>
                <a:lnTo>
                  <a:pt x="14895" y="1938"/>
                </a:lnTo>
                <a:close/>
                <a:moveTo>
                  <a:pt x="1698" y="5774"/>
                </a:moveTo>
                <a:lnTo>
                  <a:pt x="3341" y="5774"/>
                </a:lnTo>
                <a:lnTo>
                  <a:pt x="3341" y="7590"/>
                </a:lnTo>
                <a:lnTo>
                  <a:pt x="1698" y="7590"/>
                </a:lnTo>
                <a:lnTo>
                  <a:pt x="1698" y="5774"/>
                </a:lnTo>
                <a:close/>
                <a:moveTo>
                  <a:pt x="4997" y="5774"/>
                </a:moveTo>
                <a:lnTo>
                  <a:pt x="6641" y="5774"/>
                </a:lnTo>
                <a:lnTo>
                  <a:pt x="6641" y="7590"/>
                </a:lnTo>
                <a:lnTo>
                  <a:pt x="4997" y="7590"/>
                </a:lnTo>
                <a:lnTo>
                  <a:pt x="4997" y="5774"/>
                </a:lnTo>
                <a:close/>
                <a:moveTo>
                  <a:pt x="8297" y="5774"/>
                </a:moveTo>
                <a:lnTo>
                  <a:pt x="9939" y="5774"/>
                </a:lnTo>
                <a:lnTo>
                  <a:pt x="9939" y="7590"/>
                </a:lnTo>
                <a:lnTo>
                  <a:pt x="8297" y="7590"/>
                </a:lnTo>
                <a:lnTo>
                  <a:pt x="8297" y="5774"/>
                </a:lnTo>
                <a:close/>
                <a:moveTo>
                  <a:pt x="11595" y="5774"/>
                </a:moveTo>
                <a:lnTo>
                  <a:pt x="13239" y="5774"/>
                </a:lnTo>
                <a:lnTo>
                  <a:pt x="13239" y="7590"/>
                </a:lnTo>
                <a:lnTo>
                  <a:pt x="11595" y="7590"/>
                </a:lnTo>
                <a:lnTo>
                  <a:pt x="11595" y="5774"/>
                </a:lnTo>
                <a:close/>
                <a:moveTo>
                  <a:pt x="14895" y="5774"/>
                </a:moveTo>
                <a:lnTo>
                  <a:pt x="16538" y="5774"/>
                </a:lnTo>
                <a:lnTo>
                  <a:pt x="16538" y="7590"/>
                </a:lnTo>
                <a:lnTo>
                  <a:pt x="14895" y="7590"/>
                </a:lnTo>
                <a:lnTo>
                  <a:pt x="14895" y="5774"/>
                </a:lnTo>
                <a:close/>
                <a:moveTo>
                  <a:pt x="18195" y="5774"/>
                </a:moveTo>
                <a:lnTo>
                  <a:pt x="19838" y="5774"/>
                </a:lnTo>
                <a:lnTo>
                  <a:pt x="19838" y="7590"/>
                </a:lnTo>
                <a:lnTo>
                  <a:pt x="18195" y="7590"/>
                </a:lnTo>
                <a:lnTo>
                  <a:pt x="18195" y="5774"/>
                </a:lnTo>
                <a:close/>
                <a:moveTo>
                  <a:pt x="1698" y="9608"/>
                </a:moveTo>
                <a:lnTo>
                  <a:pt x="3341" y="9608"/>
                </a:lnTo>
                <a:lnTo>
                  <a:pt x="3341" y="11424"/>
                </a:lnTo>
                <a:lnTo>
                  <a:pt x="1698" y="11424"/>
                </a:lnTo>
                <a:lnTo>
                  <a:pt x="1698" y="9608"/>
                </a:lnTo>
                <a:close/>
                <a:moveTo>
                  <a:pt x="4997" y="9608"/>
                </a:moveTo>
                <a:lnTo>
                  <a:pt x="6641" y="9608"/>
                </a:lnTo>
                <a:lnTo>
                  <a:pt x="6641" y="11424"/>
                </a:lnTo>
                <a:lnTo>
                  <a:pt x="4997" y="11424"/>
                </a:lnTo>
                <a:lnTo>
                  <a:pt x="4997" y="9608"/>
                </a:lnTo>
                <a:close/>
                <a:moveTo>
                  <a:pt x="14895" y="9608"/>
                </a:moveTo>
                <a:lnTo>
                  <a:pt x="16538" y="9608"/>
                </a:lnTo>
                <a:lnTo>
                  <a:pt x="16538" y="11424"/>
                </a:lnTo>
                <a:lnTo>
                  <a:pt x="14895" y="11424"/>
                </a:lnTo>
                <a:lnTo>
                  <a:pt x="14895" y="9608"/>
                </a:lnTo>
                <a:close/>
                <a:moveTo>
                  <a:pt x="18195" y="9608"/>
                </a:moveTo>
                <a:lnTo>
                  <a:pt x="19838" y="9608"/>
                </a:lnTo>
                <a:lnTo>
                  <a:pt x="19838" y="11424"/>
                </a:lnTo>
                <a:lnTo>
                  <a:pt x="18195" y="11424"/>
                </a:lnTo>
                <a:lnTo>
                  <a:pt x="18195" y="9608"/>
                </a:lnTo>
                <a:close/>
                <a:moveTo>
                  <a:pt x="10799" y="9711"/>
                </a:moveTo>
                <a:cubicBezTo>
                  <a:pt x="11937" y="9711"/>
                  <a:pt x="12861" y="10893"/>
                  <a:pt x="12861" y="12350"/>
                </a:cubicBezTo>
                <a:cubicBezTo>
                  <a:pt x="12861" y="13806"/>
                  <a:pt x="11937" y="14988"/>
                  <a:pt x="10799" y="14988"/>
                </a:cubicBezTo>
                <a:cubicBezTo>
                  <a:pt x="9661" y="14988"/>
                  <a:pt x="8739" y="13806"/>
                  <a:pt x="8739" y="12350"/>
                </a:cubicBezTo>
                <a:cubicBezTo>
                  <a:pt x="8739" y="10893"/>
                  <a:pt x="9661" y="9711"/>
                  <a:pt x="10799" y="9711"/>
                </a:cubicBezTo>
                <a:close/>
                <a:moveTo>
                  <a:pt x="10314" y="10706"/>
                </a:moveTo>
                <a:lnTo>
                  <a:pt x="10314" y="11729"/>
                </a:lnTo>
                <a:lnTo>
                  <a:pt x="9515" y="11729"/>
                </a:lnTo>
                <a:lnTo>
                  <a:pt x="9515" y="12970"/>
                </a:lnTo>
                <a:lnTo>
                  <a:pt x="10314" y="12970"/>
                </a:lnTo>
                <a:lnTo>
                  <a:pt x="10314" y="13993"/>
                </a:lnTo>
                <a:lnTo>
                  <a:pt x="11284" y="13993"/>
                </a:lnTo>
                <a:lnTo>
                  <a:pt x="11284" y="12970"/>
                </a:lnTo>
                <a:lnTo>
                  <a:pt x="12083" y="12970"/>
                </a:lnTo>
                <a:lnTo>
                  <a:pt x="12083" y="11729"/>
                </a:lnTo>
                <a:lnTo>
                  <a:pt x="11284" y="11729"/>
                </a:lnTo>
                <a:lnTo>
                  <a:pt x="11284" y="10706"/>
                </a:lnTo>
                <a:lnTo>
                  <a:pt x="10314" y="10706"/>
                </a:lnTo>
                <a:close/>
                <a:moveTo>
                  <a:pt x="1698" y="13442"/>
                </a:moveTo>
                <a:lnTo>
                  <a:pt x="3341" y="13442"/>
                </a:lnTo>
                <a:lnTo>
                  <a:pt x="3341" y="15257"/>
                </a:lnTo>
                <a:lnTo>
                  <a:pt x="1698" y="15257"/>
                </a:lnTo>
                <a:lnTo>
                  <a:pt x="1698" y="13442"/>
                </a:lnTo>
                <a:close/>
                <a:moveTo>
                  <a:pt x="4997" y="13442"/>
                </a:moveTo>
                <a:lnTo>
                  <a:pt x="6641" y="13442"/>
                </a:lnTo>
                <a:lnTo>
                  <a:pt x="6641" y="15257"/>
                </a:lnTo>
                <a:lnTo>
                  <a:pt x="4997" y="15257"/>
                </a:lnTo>
                <a:lnTo>
                  <a:pt x="4997" y="13442"/>
                </a:lnTo>
                <a:close/>
                <a:moveTo>
                  <a:pt x="14895" y="13442"/>
                </a:moveTo>
                <a:lnTo>
                  <a:pt x="16538" y="13442"/>
                </a:lnTo>
                <a:lnTo>
                  <a:pt x="16538" y="15257"/>
                </a:lnTo>
                <a:lnTo>
                  <a:pt x="14895" y="15257"/>
                </a:lnTo>
                <a:lnTo>
                  <a:pt x="14895" y="13442"/>
                </a:lnTo>
                <a:close/>
                <a:moveTo>
                  <a:pt x="18195" y="13442"/>
                </a:moveTo>
                <a:lnTo>
                  <a:pt x="19838" y="13442"/>
                </a:lnTo>
                <a:lnTo>
                  <a:pt x="19838" y="15257"/>
                </a:lnTo>
                <a:lnTo>
                  <a:pt x="18195" y="15257"/>
                </a:lnTo>
                <a:lnTo>
                  <a:pt x="18195" y="13442"/>
                </a:lnTo>
                <a:close/>
                <a:moveTo>
                  <a:pt x="1698" y="17275"/>
                </a:moveTo>
                <a:lnTo>
                  <a:pt x="3341" y="17275"/>
                </a:lnTo>
                <a:lnTo>
                  <a:pt x="3341" y="19091"/>
                </a:lnTo>
                <a:lnTo>
                  <a:pt x="1698" y="19091"/>
                </a:lnTo>
                <a:lnTo>
                  <a:pt x="1698" y="17275"/>
                </a:lnTo>
                <a:close/>
                <a:moveTo>
                  <a:pt x="4997" y="17275"/>
                </a:moveTo>
                <a:lnTo>
                  <a:pt x="6641" y="17275"/>
                </a:lnTo>
                <a:lnTo>
                  <a:pt x="6641" y="19091"/>
                </a:lnTo>
                <a:lnTo>
                  <a:pt x="4997" y="19091"/>
                </a:lnTo>
                <a:lnTo>
                  <a:pt x="4997" y="17275"/>
                </a:lnTo>
                <a:close/>
                <a:moveTo>
                  <a:pt x="14895" y="17275"/>
                </a:moveTo>
                <a:lnTo>
                  <a:pt x="16538" y="17275"/>
                </a:lnTo>
                <a:lnTo>
                  <a:pt x="16538" y="19091"/>
                </a:lnTo>
                <a:lnTo>
                  <a:pt x="14895" y="19091"/>
                </a:lnTo>
                <a:lnTo>
                  <a:pt x="14895" y="17275"/>
                </a:lnTo>
                <a:close/>
                <a:moveTo>
                  <a:pt x="18195" y="17275"/>
                </a:moveTo>
                <a:lnTo>
                  <a:pt x="19838" y="17275"/>
                </a:lnTo>
                <a:lnTo>
                  <a:pt x="19838" y="19091"/>
                </a:lnTo>
                <a:lnTo>
                  <a:pt x="18195" y="19091"/>
                </a:lnTo>
                <a:lnTo>
                  <a:pt x="18195" y="17275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3" name="Нам требуется 1 млн. Руб"/>
          <p:cNvSpPr txBox="1"/>
          <p:nvPr/>
        </p:nvSpPr>
        <p:spPr>
          <a:xfrm>
            <a:off x="16961554" y="9913588"/>
            <a:ext cx="7750187" cy="2325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defRPr sz="4000" b="0">
                <a:latin typeface="Intro Black Caps"/>
                <a:ea typeface="Intro Black Caps"/>
                <a:cs typeface="Intro Black Caps"/>
                <a:sym typeface="Intro Black Caps"/>
              </a:defRPr>
            </a:lvl1pPr>
          </a:lstStyle>
          <a:p>
            <a:r>
              <a:rPr lang="ru-RU" dirty="0" smtClean="0"/>
              <a:t>Т</a:t>
            </a:r>
            <a:r>
              <a:rPr dirty="0" err="1" smtClean="0"/>
              <a:t>ребу</a:t>
            </a:r>
            <a:r>
              <a:rPr lang="ru-RU" dirty="0" err="1" smtClean="0"/>
              <a:t>ю</a:t>
            </a:r>
            <a:r>
              <a:rPr dirty="0" err="1" smtClean="0"/>
              <a:t>тся</a:t>
            </a:r>
            <a:r>
              <a:rPr lang="ru-RU" dirty="0" smtClean="0"/>
              <a:t> </a:t>
            </a:r>
          </a:p>
          <a:p>
            <a:r>
              <a:rPr lang="ru-RU" dirty="0" smtClean="0"/>
              <a:t>инвесторы, партнеры!!!</a:t>
            </a:r>
          </a:p>
          <a:p>
            <a:endParaRPr dirty="0"/>
          </a:p>
        </p:txBody>
      </p:sp>
      <p:sp>
        <p:nvSpPr>
          <p:cNvPr id="344" name="800 т.р. - на оборудование в уфе…"/>
          <p:cNvSpPr txBox="1"/>
          <p:nvPr/>
        </p:nvSpPr>
        <p:spPr>
          <a:xfrm>
            <a:off x="17025361" y="10842049"/>
            <a:ext cx="7482728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>
              <a:defRPr sz="25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endParaRPr dirty="0"/>
          </a:p>
        </p:txBody>
      </p:sp>
      <p:pic>
        <p:nvPicPr>
          <p:cNvPr id="345" name="Изображение" descr="Изображение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0732421" y="743993"/>
            <a:ext cx="2984374" cy="69763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Кружок"/>
          <p:cNvSpPr/>
          <p:nvPr/>
        </p:nvSpPr>
        <p:spPr>
          <a:xfrm>
            <a:off x="17599303" y="2689189"/>
            <a:ext cx="1710005" cy="1710005"/>
          </a:xfrm>
          <a:prstGeom prst="ellipse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hueOff val="-1081314"/>
                  <a:satOff val="4338"/>
                  <a:lumOff val="-8931"/>
                </a:schemeClr>
              </a:gs>
            </a:gsLst>
            <a:lin ang="7624297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7" name="Открыть  «санаторий у дома» В уфе"/>
          <p:cNvSpPr txBox="1"/>
          <p:nvPr/>
        </p:nvSpPr>
        <p:spPr>
          <a:xfrm>
            <a:off x="9796112" y="3061591"/>
            <a:ext cx="748272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800" b="0">
                <a:latin typeface="Intro Black Caps"/>
                <a:ea typeface="Intro Black Caps"/>
                <a:cs typeface="Intro Black Caps"/>
                <a:sym typeface="Intro Black Caps"/>
              </a:defRPr>
            </a:pPr>
            <a:r>
              <a:rPr dirty="0" err="1"/>
              <a:t>Открыть</a:t>
            </a:r>
            <a:r>
              <a:rPr dirty="0"/>
              <a:t> </a:t>
            </a:r>
            <a:br>
              <a:rPr dirty="0"/>
            </a:br>
            <a:r>
              <a:rPr dirty="0" smtClean="0"/>
              <a:t>«</a:t>
            </a:r>
            <a:r>
              <a:rPr lang="ru-RU" dirty="0" err="1" smtClean="0"/>
              <a:t>С</a:t>
            </a:r>
            <a:r>
              <a:rPr dirty="0" err="1" smtClean="0"/>
              <a:t>анаторий</a:t>
            </a:r>
            <a:r>
              <a:rPr dirty="0" smtClean="0"/>
              <a:t> </a:t>
            </a:r>
            <a:r>
              <a:rPr dirty="0"/>
              <a:t>у </a:t>
            </a:r>
            <a:r>
              <a:rPr dirty="0" err="1"/>
              <a:t>дома</a:t>
            </a:r>
            <a:r>
              <a:rPr dirty="0"/>
              <a:t>» </a:t>
            </a:r>
            <a:r>
              <a:rPr lang="ru-RU" dirty="0" smtClean="0"/>
              <a:t>в</a:t>
            </a:r>
            <a:r>
              <a:rPr dirty="0" smtClean="0"/>
              <a:t> </a:t>
            </a:r>
            <a:r>
              <a:rPr lang="ru-RU" dirty="0" err="1" smtClean="0"/>
              <a:t>У</a:t>
            </a:r>
            <a:r>
              <a:rPr dirty="0" err="1" smtClean="0"/>
              <a:t>фе</a:t>
            </a:r>
            <a:endParaRPr dirty="0"/>
          </a:p>
        </p:txBody>
      </p:sp>
      <p:sp>
        <p:nvSpPr>
          <p:cNvPr id="348" name="Точка на карте"/>
          <p:cNvSpPr/>
          <p:nvPr/>
        </p:nvSpPr>
        <p:spPr>
          <a:xfrm>
            <a:off x="18126684" y="3082506"/>
            <a:ext cx="604443" cy="974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309</Words>
  <Application>Microsoft Office PowerPoint</Application>
  <PresentationFormat>Произвольный</PresentationFormat>
  <Paragraphs>72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White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Ваша сиделка</dc:creator>
  <cp:lastModifiedBy>Ваша сиделка</cp:lastModifiedBy>
  <cp:revision>15</cp:revision>
  <cp:lastPrinted>2018-12-16T15:23:19Z</cp:lastPrinted>
  <dcterms:modified xsi:type="dcterms:W3CDTF">2020-11-17T10:02:50Z</dcterms:modified>
</cp:coreProperties>
</file>