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1"/>
  </p:sldMasterIdLst>
  <p:sldIdLst>
    <p:sldId id="256" r:id="rId2"/>
    <p:sldId id="285" r:id="rId3"/>
    <p:sldId id="272" r:id="rId4"/>
    <p:sldId id="282" r:id="rId5"/>
    <p:sldId id="273" r:id="rId6"/>
    <p:sldId id="274" r:id="rId7"/>
    <p:sldId id="275" r:id="rId8"/>
    <p:sldId id="277" r:id="rId9"/>
    <p:sldId id="278" r:id="rId10"/>
    <p:sldId id="279" r:id="rId11"/>
    <p:sldId id="280" r:id="rId12"/>
    <p:sldId id="281" r:id="rId13"/>
    <p:sldId id="283" r:id="rId14"/>
  </p:sldIdLst>
  <p:sldSz cx="12192000" cy="6858000"/>
  <p:notesSz cx="6858000" cy="9144000"/>
  <p:custDataLst>
    <p:tags r:id="rId15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11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1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6095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7696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084912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8162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42012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012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4649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88171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415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55701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418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811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9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3268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257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02014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4F3B87-7A57-4B94-B833-BB940498E2FD}" type="datetimeFigureOut">
              <a:rPr lang="ru-RU" smtClean="0"/>
              <a:t>28.08.2019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3BA751E3-2A56-449B-A194-71BB6B4F6F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219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  <p:sldLayoutId id="2147483739" r:id="rId14"/>
    <p:sldLayoutId id="2147483740" r:id="rId15"/>
    <p:sldLayoutId id="2147483741" r:id="rId16"/>
  </p:sldLayoutIdLst>
  <p:timing>
    <p:tnLst>
      <p:par>
        <p:cTn id="1" dur="indefinite" restart="never" nodeType="tmRoot"/>
      </p:par>
    </p:tnLst>
  </p:timing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81300"/>
            <a:ext cx="12191999" cy="215800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Социальный проект</a:t>
            </a:r>
            <a:b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«Сердечная достаточность»</a:t>
            </a:r>
            <a: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9125" y="142786"/>
            <a:ext cx="105537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b="1" dirty="0"/>
              <a:t>Муниципальное бюджетное учреждение </a:t>
            </a:r>
            <a:endParaRPr lang="ru-RU" b="1" dirty="0" smtClean="0"/>
          </a:p>
          <a:p>
            <a:pPr algn="ctr"/>
            <a:r>
              <a:rPr lang="ru-RU" b="1" dirty="0" smtClean="0"/>
              <a:t>«Централизованная </a:t>
            </a:r>
            <a:r>
              <a:rPr lang="ru-RU" b="1" dirty="0"/>
              <a:t>библиотечная </a:t>
            </a:r>
            <a:r>
              <a:rPr lang="ru-RU" b="1" dirty="0" smtClean="0"/>
              <a:t>система </a:t>
            </a:r>
            <a:r>
              <a:rPr lang="ru-RU" b="1" dirty="0"/>
              <a:t>имени В.К. </a:t>
            </a:r>
            <a:r>
              <a:rPr lang="ru-RU" b="1" dirty="0" smtClean="0"/>
              <a:t>Арсеньева»</a:t>
            </a:r>
            <a:endParaRPr lang="ru-RU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4065500" y="6285158"/>
            <a:ext cx="343235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Арсеньевский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городской округ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2359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endParaRPr lang="ru-RU" sz="2400" dirty="0" smtClean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30300" y="1043116"/>
            <a:ext cx="92075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Открытие выездного читального зала </a:t>
            </a:r>
            <a:endParaRPr lang="ru-RU" sz="2400" dirty="0" smtClean="0">
              <a:latin typeface="DS Goose" panose="02000506030000020003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психоневрологическом диспансере.</a:t>
            </a:r>
          </a:p>
        </p:txBody>
      </p:sp>
      <p:pic>
        <p:nvPicPr>
          <p:cNvPr id="6" name="Рисунок 5" descr="DSC0789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6500" y="3614192"/>
            <a:ext cx="5199427" cy="310540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_005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2137484"/>
            <a:ext cx="4832350" cy="362426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65759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endParaRPr lang="ru-RU" sz="2400" dirty="0" smtClean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128423"/>
            <a:ext cx="1064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 клубных формирований для людей пожилого возраста.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7384" y="2393547"/>
            <a:ext cx="7089259" cy="33077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\\CBSSERVER\Local\Курган В.А\фото садовод\DSCN03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71" y="1700401"/>
            <a:ext cx="3963301" cy="26779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00" y="4047400"/>
            <a:ext cx="4057327" cy="27002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023578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endParaRPr lang="ru-RU" sz="2400" dirty="0" smtClean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217059"/>
            <a:ext cx="1064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Проведение Цикла консультаций «Компьютер доступен каждому»</a:t>
            </a:r>
          </a:p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ля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пенсионеров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города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DS Goose" panose="02000506030000020003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77" y="2045432"/>
            <a:ext cx="4475127" cy="34396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566" y="3519127"/>
            <a:ext cx="4350023" cy="326251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70600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5900" y="230410"/>
            <a:ext cx="11022011" cy="1280890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За время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реализации социального проекта «Сердечная достаточность» 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для пожилых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людей библиотека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стала местом встреч, позитивного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общения, дружеского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взаимодействия и моральной поддержки, спасением от одиночества. 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Проект дал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возможность десяткам пожилых людей ощутить себя снова востребованными, танцевать, играть, участвовать в театральных постановках, конкурсах, 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радоваться,  </a:t>
            </a:r>
            <a:b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</a:b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а</a:t>
            </a:r>
            <a:r>
              <a:rPr lang="ru-RU" sz="3200" dirty="0" smtClean="0">
                <a:solidFill>
                  <a:schemeClr val="tx1"/>
                </a:solidFill>
                <a:latin typeface="Hobbit " pitchFamily="2" charset="-52"/>
              </a:rPr>
              <a:t>ктивно жить...</a:t>
            </a:r>
            <a:endParaRPr lang="ru-RU" sz="3200" dirty="0">
              <a:solidFill>
                <a:schemeClr val="tx1"/>
              </a:solidFill>
              <a:latin typeface="Hobbit " pitchFamily="2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354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0" y="2781300"/>
            <a:ext cx="12191999" cy="2158006"/>
          </a:xfrm>
        </p:spPr>
        <p:txBody>
          <a:bodyPr>
            <a:noAutofit/>
          </a:bodyPr>
          <a:lstStyle/>
          <a:p>
            <a:pPr algn="ctr"/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sz="4800" dirty="0" smtClean="0">
                <a:solidFill>
                  <a:schemeClr val="tx1"/>
                </a:solidFill>
              </a:rPr>
              <a:t/>
            </a:r>
            <a:br>
              <a:rPr lang="ru-RU" sz="4800" dirty="0" smtClean="0">
                <a:solidFill>
                  <a:schemeClr val="tx1"/>
                </a:solidFill>
              </a:rPr>
            </a:br>
            <a:endParaRPr lang="ru-RU" b="1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9125" y="142786"/>
            <a:ext cx="10553700" cy="729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2400" b="1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Резюме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2400" b="1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практики</a:t>
            </a:r>
            <a:endParaRPr lang="en-US" sz="2400" b="1" dirty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Номинация конкурса – Социальное благополучие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Наименование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практики-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Создание условий для социализации и самореализации пенсионеров и лиц с ограниченными возможностями здоровья </a:t>
            </a:r>
            <a:endParaRPr lang="ru-RU" dirty="0" smtClean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"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Сердечная достаточность»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 dirty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Орган власти, ответственный за внедрение практики - Управление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культуры Арсеньевского городского округа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Лидер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практики– </a:t>
            </a:r>
            <a:r>
              <a:rPr lang="ru-RU" dirty="0" err="1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Афонина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Наталья Степановна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Команда практики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–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Курган Вера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Александровна</a:t>
            </a:r>
          </a:p>
          <a:p>
            <a:pPr>
              <a:lnSpc>
                <a:spcPct val="150000"/>
              </a:lnSpc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                       Отрощенко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Маргарита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Васильевна</a:t>
            </a:r>
          </a:p>
          <a:p>
            <a:pPr>
              <a:lnSpc>
                <a:spcPct val="150000"/>
              </a:lnSpc>
            </a:pP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                        </a:t>
            </a:r>
            <a:r>
              <a:rPr lang="ru-RU" dirty="0" err="1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Подласова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Ольга Алексеевна</a:t>
            </a:r>
          </a:p>
          <a:p>
            <a:pPr>
              <a:lnSpc>
                <a:spcPct val="150000"/>
              </a:lnSpc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            </a:t>
            </a:r>
            <a:r>
              <a:rPr lang="ru-RU" dirty="0" smtClean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                             </a:t>
            </a:r>
            <a:endParaRPr lang="ru-RU" dirty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Ответственный за внедрение практики </a:t>
            </a: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dirty="0" err="1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Афонина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Н.С.  тел.:8(423)614-4574, </a:t>
            </a:r>
            <a:r>
              <a:rPr lang="en-US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email</a:t>
            </a:r>
            <a:r>
              <a:rPr lang="ru-RU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:</a:t>
            </a:r>
            <a:r>
              <a:rPr lang="en-US" dirty="0">
                <a:ln w="28575">
                  <a:noFill/>
                </a:ln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central@cbs-ars.ru</a:t>
            </a:r>
            <a:endParaRPr lang="ru-RU" dirty="0">
              <a:ln w="28575">
                <a:noFill/>
              </a:ln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093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" y="130479"/>
            <a:ext cx="11672888" cy="524734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</a:t>
            </a:r>
            <a:r>
              <a:rPr lang="ru-RU" b="1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Проект </a:t>
            </a:r>
            <a:r>
              <a:rPr lang="ru-RU" b="1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«</a:t>
            </a:r>
            <a:r>
              <a:rPr lang="ru-RU" b="1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Сердечная достаточность»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ориентирован на улучшение  качества жизни ветеранов, людей с ограниченными возможностями здоровья, пенсионеров.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b="1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Цель </a:t>
            </a:r>
            <a:r>
              <a:rPr lang="ru-RU" b="1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проекта: 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включение граждан старшего поколения в активную общественную, культурную жизнь, снижение риска их социальной изоляции и одиночества, достижение взаимопонимания между поколениями.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b="1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Задачи </a:t>
            </a:r>
            <a:r>
              <a:rPr lang="ru-RU" b="1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проекта: 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1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. Организация  общения и интеллектуального досуга.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2. Создание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условий для творческой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самореализации,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расширения коммуникативных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связей.   </a:t>
            </a:r>
            <a:endParaRPr lang="ru-RU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3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. Преодоление психологического барьера по отношению к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интернет ресурсам,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информационным технологиям.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4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. Предоставление возможности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позитивного взаимодействия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с подростками и молодежью.</a:t>
            </a:r>
          </a:p>
        </p:txBody>
      </p:sp>
    </p:spTree>
    <p:extLst>
      <p:ext uri="{BB962C8B-B14F-4D97-AF65-F5344CB8AC3E}">
        <p14:creationId xmlns:p14="http://schemas.microsoft.com/office/powerpoint/2010/main" val="1287114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1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1457"/>
          <a:stretch/>
        </p:blipFill>
        <p:spPr>
          <a:xfrm>
            <a:off x="0" y="0"/>
            <a:ext cx="12179300" cy="6858000"/>
          </a:xfrm>
          <a:prstGeom prst="rect">
            <a:avLst/>
          </a:prstGeom>
          <a:effectLst>
            <a:glow>
              <a:schemeClr val="accent1">
                <a:alpha val="99000"/>
              </a:schemeClr>
            </a:glow>
          </a:effec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012" y="130479"/>
            <a:ext cx="11672888" cy="5247343"/>
          </a:xfrm>
        </p:spPr>
        <p:txBody>
          <a:bodyPr>
            <a:noAutofit/>
          </a:bodyPr>
          <a:lstStyle/>
          <a:p>
            <a:pPr marL="0" lvl="0" indent="0" algn="just">
              <a:lnSpc>
                <a:spcPct val="107000"/>
              </a:lnSpc>
              <a:buNone/>
            </a:pPr>
            <a:r>
              <a:rPr lang="ru-RU" b="1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Этапы </a:t>
            </a:r>
            <a:r>
              <a:rPr lang="ru-RU" b="1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проекта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определялись  работой с конкретными целевыми группами маломобильных граждан.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2017 год . Работа  со слепыми и слабовидящими жителями Арсеньева.      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2018 год . Работа с ветеранами педагогического труда.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        2019 год. Работа с пациентами психоневрологического диспансера. </a:t>
            </a:r>
          </a:p>
          <a:p>
            <a:pPr marL="0" lvl="0" indent="0" algn="just">
              <a:lnSpc>
                <a:spcPct val="107000"/>
              </a:lnSpc>
              <a:buNone/>
            </a:pP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    </a:t>
            </a:r>
            <a:r>
              <a:rPr lang="ru-RU" b="1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Достигнутые результаты.</a:t>
            </a:r>
            <a:endParaRPr lang="ru-RU" b="1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Значительно выросло количество участников клубных  формирований для взрослого населения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города.</a:t>
            </a:r>
            <a:endParaRPr lang="ru-RU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Выросло количество участников городских, краевых и всероссийских 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конкурсов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из числа лиц с ограниченными возможностями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здоровья.</a:t>
            </a:r>
            <a:endParaRPr lang="ru-RU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Выросло количество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пенсионеров,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прошедших обучение  компьютерной грамотности на базе МБУК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ЦБС.</a:t>
            </a:r>
            <a:endParaRPr lang="ru-RU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Выросло количество граждан пожилого возраста, участвующих в подготовке и проведении культурно-просветительских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мероприятий.</a:t>
            </a:r>
            <a:endParaRPr lang="ru-RU" dirty="0">
              <a:ln w="28575">
                <a:noFill/>
              </a:ln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Hobbit " pitchFamily="2" charset="-52"/>
            </a:endParaRPr>
          </a:p>
          <a:p>
            <a:pPr lvl="0" algn="just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Увеличилось </a:t>
            </a:r>
            <a:r>
              <a:rPr lang="ru-RU" dirty="0" smtClean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количество, </a:t>
            </a:r>
            <a:r>
              <a:rPr lang="ru-RU" dirty="0">
                <a:ln w="28575">
                  <a:noFill/>
                </a:ln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Hobbit " pitchFamily="2" charset="-52"/>
              </a:rPr>
              <a:t>изменился формат встреч граждан старшего поколения с подростками и молодежью на базе МБУК ЦБС.</a:t>
            </a:r>
          </a:p>
        </p:txBody>
      </p:sp>
    </p:spTree>
    <p:extLst>
      <p:ext uri="{BB962C8B-B14F-4D97-AF65-F5344CB8AC3E}">
        <p14:creationId xmlns:p14="http://schemas.microsoft.com/office/powerpoint/2010/main" val="316079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100530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</a:t>
            </a:r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социального проекта</a:t>
            </a: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</a:t>
            </a:r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достаточность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8650" y="1145392"/>
            <a:ext cx="110934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Участие команды инвалидов во всероссийском конкурсе КВН в г.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Санкт-Петербург . </a:t>
            </a:r>
          </a:p>
          <a:p>
            <a:pPr algn="ctr"/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Команду </a:t>
            </a:r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подготовили сотрудники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ЦГБ.</a:t>
            </a:r>
            <a:endParaRPr lang="ru-RU" sz="2400" dirty="0">
              <a:latin typeface="DS Goose" panose="02000506030000020003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48" y="2171488"/>
            <a:ext cx="5078853" cy="33845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5001" y="2757101"/>
            <a:ext cx="5000625" cy="365322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08459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291947"/>
            <a:ext cx="1064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Создание клуба интеллектуальных игр для  пожилых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людей.</a:t>
            </a:r>
            <a:endParaRPr lang="ru-RU" sz="2400" dirty="0">
              <a:latin typeface="DS Goose" panose="02000506030000020003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27" y="3209925"/>
            <a:ext cx="4691746" cy="328013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4" descr="\\CBSSERVER\Local\!Foto\12042018\IMG_0693.JPG"/>
          <p:cNvPicPr>
            <a:picLocks noGrp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883583"/>
            <a:ext cx="4572683" cy="326728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43269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90500" y="184996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291947"/>
            <a:ext cx="10642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Работа уличной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библиотеки   «Летом под </a:t>
            </a:r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книжным зонтиком».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2153133"/>
            <a:ext cx="8138431" cy="457786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2435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endParaRPr lang="ru-RU" sz="2400" dirty="0" smtClean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111235"/>
            <a:ext cx="1064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вечеров </a:t>
            </a:r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отдыха сотрудниками библиотеки  </a:t>
            </a:r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в рамках  краевого проекта </a:t>
            </a:r>
            <a:endParaRPr lang="ru-RU" sz="2400" dirty="0" smtClean="0">
              <a:latin typeface="DS Goose" panose="02000506030000020003" pitchFamily="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Летние вечера 50+»</a:t>
            </a:r>
          </a:p>
        </p:txBody>
      </p:sp>
      <p:pic>
        <p:nvPicPr>
          <p:cNvPr id="6" name="Рисунок 5" descr="C:\Users\123\Desktop\Фото Летние вечера\IMG_007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485" y="3645183"/>
            <a:ext cx="4581330" cy="31025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 descr="C:\Users\123\Desktop\Фото Летние вечера\IMGP0530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911994"/>
            <a:ext cx="4516160" cy="29436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15482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77800" y="210235"/>
            <a:ext cx="11544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Значимые события  в рамках социального проекта </a:t>
            </a:r>
            <a:endParaRPr lang="ru-RU" sz="2400" dirty="0" smtClean="0">
              <a:latin typeface="a_BremenCaps" panose="04040407060802020704" pitchFamily="82" charset="-52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ru-RU" sz="2400" dirty="0" smtClean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latin typeface="a_BremenCaps" panose="04040407060802020704" pitchFamily="82" charset="-52"/>
                <a:ea typeface="Calibri" panose="020F0502020204030204" pitchFamily="34" charset="0"/>
                <a:cs typeface="Times New Roman" panose="02020603050405020304" pitchFamily="18" charset="0"/>
              </a:rPr>
              <a:t>Сердечная достаточность»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74700" y="1291947"/>
            <a:ext cx="1064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DS Goose" panose="02000506030000020003" pitchFamily="2" charset="-52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 праздников и  культурно-массовых мероприятий для пожилых и маломобильных граждан.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109607" y="3449338"/>
            <a:ext cx="5612493" cy="315702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IMG 1408 mi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35" y="2274882"/>
            <a:ext cx="5709365" cy="334946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3500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e0b35329a673f935a93ea8f313b7a9f8f93383ad"/>
</p:tagLst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1536</TotalTime>
  <Words>444</Words>
  <Application>Microsoft Office PowerPoint</Application>
  <PresentationFormat>Широкоэкранный</PresentationFormat>
  <Paragraphs>63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23" baseType="lpstr">
      <vt:lpstr>a_BremenCaps</vt:lpstr>
      <vt:lpstr>Arial</vt:lpstr>
      <vt:lpstr>Calibri</vt:lpstr>
      <vt:lpstr>Century Gothic</vt:lpstr>
      <vt:lpstr>DS Goose</vt:lpstr>
      <vt:lpstr>Hobbit </vt:lpstr>
      <vt:lpstr>Symbol</vt:lpstr>
      <vt:lpstr>Times New Roman</vt:lpstr>
      <vt:lpstr>Wingdings 3</vt:lpstr>
      <vt:lpstr>Легкий дым</vt:lpstr>
      <vt:lpstr>  Социальный проект  «Сердечная достаточность»  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За время реализации социального проекта «Сердечная достаточность»  для пожилых людей библиотека стала местом встреч, позитивного общения, дружеского взаимодействия и моральной поддержки, спасением от одиночества.  Проект дал возможность десяткам пожилых людей ощутить себя снова востребованными, танцевать, играть, участвовать в театральных постановках, конкурсах, радоваться,   активно жить...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Деятельность Центральной городской библиотеки по программе «Милосердие»</dc:title>
  <dc:creator>CBS</dc:creator>
  <cp:lastModifiedBy>CBS</cp:lastModifiedBy>
  <cp:revision>98</cp:revision>
  <dcterms:created xsi:type="dcterms:W3CDTF">2018-10-03T06:32:10Z</dcterms:created>
  <dcterms:modified xsi:type="dcterms:W3CDTF">2019-08-28T07:23:55Z</dcterms:modified>
</cp:coreProperties>
</file>