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77" r:id="rId2"/>
    <p:sldId id="257" r:id="rId3"/>
    <p:sldId id="258" r:id="rId4"/>
    <p:sldId id="259" r:id="rId5"/>
    <p:sldId id="260" r:id="rId6"/>
    <p:sldId id="263" r:id="rId7"/>
    <p:sldId id="278" r:id="rId8"/>
    <p:sldId id="279" r:id="rId9"/>
    <p:sldId id="264" r:id="rId10"/>
    <p:sldId id="267" r:id="rId11"/>
    <p:sldId id="270" r:id="rId12"/>
    <p:sldId id="272" r:id="rId13"/>
    <p:sldId id="276" r:id="rId14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Raleway" charset="0"/>
      <p:regular r:id="rId20"/>
      <p:bold r:id="rId21"/>
      <p:italic r:id="rId22"/>
      <p:boldItalic r:id="rId23"/>
    </p:embeddedFont>
    <p:embeddedFont>
      <p:font typeface="Lato" charset="0"/>
      <p:regular r:id="rId24"/>
      <p:bold r:id="rId25"/>
      <p:italic r:id="rId26"/>
      <p:boldItalic r:id="rId27"/>
    </p:embeddedFont>
    <p:embeddedFont>
      <p:font typeface="Verdana" pitchFamily="34" charset="0"/>
      <p:regular r:id="rId28"/>
      <p:bold r:id="rId29"/>
      <p:italic r:id="rId30"/>
      <p:boldItalic r:id="rId31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6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1C138"/>
    <a:srgbClr val="6C55F5"/>
    <a:srgbClr val="5674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Google Shape;4;n"/>
          <p:cNvSpPr txBox="1">
            <a:spLocks noGrp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6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74193231 w 120000"/>
              <a:gd name="T3" fmla="*/ 0 h 120000"/>
              <a:gd name="T4" fmla="*/ 174193231 w 120000"/>
              <a:gd name="T5" fmla="*/ 97983678 h 120000"/>
              <a:gd name="T6" fmla="*/ 0 w 120000"/>
              <a:gd name="T7" fmla="*/ 97983678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13317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3318" name="Google Shape;7;n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3319" name="Google Shape;8;n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CD5B4722-602B-442F-8A93-979BBF7322D4}" type="slidenum">
              <a:rPr lang="en-US" sz="1200"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200">
              <a:latin typeface="Calibri" pitchFamily="34" charset="0"/>
              <a:sym typeface="Calibri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259;g7a52cfd606_5_9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260;g7a52cfd606_5_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5363" name="Google Shape;261;g7a52cfd606_5_9:notes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D98B3A28-B2EF-415B-9719-A8565DE03669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1</a:t>
            </a:fld>
            <a:endParaRPr lang="ru-RU"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Google Shape;180;g7a52cfd606_2_2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7890" name="Google Shape;181;g7a52cfd606_2_2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7891" name="Google Shape;182;g7a52cfd606_2_26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CFD76FF5-69A2-4574-A0F9-33F438AE9A38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10</a:t>
            </a:fld>
            <a:endParaRPr lang="ru-RU"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204;g7a52cfd606_2_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4034" name="Google Shape;205;g7a52cfd606_2_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i="1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Доступный спорт. Это проект по созданию доступной для инвалидов среды для занятий адаптивными видами физкультуры, благодаря реализации которого возможно повышение уровня обеспеченности инвалидов-жителей Екатеринбурга, в том числе инвалидов ментальной сферы, реабилитационными и абилитационными услугами за счет занятий адаптивной физкультурой и спортом, формирование условий, позволяющих обеспечить равный доступ людей к спортивной инфраструктуре.</a:t>
            </a:r>
            <a:r>
              <a:rPr lang="en-US" sz="1300" smtClean="0">
                <a:latin typeface="Arial" charset="0"/>
                <a:cs typeface="Arial" charset="0"/>
              </a:rPr>
              <a:t>В рамках направления «Доступный спорт» создается специализированный спортивный комплекс для реабилитационных занятий адаптивной физической культурой инвалидов с различными видами ограничений. Комплекс будет включать в себя волейбольно-теннисную площадку, спортивный трек – дорожку с искусственным травмозащитным покрытием, вдоль которой укреплены адаптированные к проблемам инвалидов тренажеры, места отдыха (лавочки), качели – вестибулярные тренажеры, веревочный парк «0» уровня. Специализированный спортивный комплекс создается на открытом воздухе в лесопарковой зоне на территории отделения дневного пребывания ГАУ «КЦСОН Октябрьского района г.Екатеринбурга». Главная особенность проекта «Доступный спорт» заключается в создании условий и организации занятий адаптивной физкультурой молодых инвалидов с ментальными нарушениями, в основном аутического спектра (участников проекта «Модуль «Арт-Мастерская») совместно с молодыми инвалидами по опорно-двигательной системе с сохранными психическими функциями (участников клуба «Парашютисты») на специализированных физкультурно-спортивных сооружениях в условиях лесопарковой зоны на экологически чистой территории,  удаленной от крупных промышленных предприятий.</a:t>
            </a:r>
            <a:endParaRPr lang="ru-RU" sz="1300" smtClean="0">
              <a:latin typeface="Arial" charset="0"/>
              <a:cs typeface="Arial" charset="0"/>
            </a:endParaRPr>
          </a:p>
          <a:p>
            <a:pPr marL="0" indent="0" algn="just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</a:pPr>
            <a:r>
              <a:rPr lang="en-US" sz="1300" smtClean="0">
                <a:latin typeface="Arial" charset="0"/>
                <a:cs typeface="Arial" charset="0"/>
              </a:rPr>
              <a:t>Благодаря совместной доступной физической активности инвалиды смогут ощутить себя полноценными и равноправными членами общества. Свобода передвижения и выбора видов двигательной активности, возможность выйти из закрытого пространства, возможность почувствовать свободу тела и свободу общения приведут к абилитационному и реабилитационному эффектам.</a:t>
            </a:r>
            <a:endParaRPr lang="ru-RU" sz="1300" smtClean="0">
              <a:latin typeface="Arial" charset="0"/>
              <a:cs typeface="Arial" charset="0"/>
            </a:endParaRPr>
          </a:p>
        </p:txBody>
      </p:sp>
      <p:sp>
        <p:nvSpPr>
          <p:cNvPr id="44035" name="Google Shape;206;g7a52cfd606_2_5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4F69957A-EAE4-4C94-896E-F19AFE9026DA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11</a:t>
            </a:fld>
            <a:endParaRPr lang="ru-RU"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21;g7a52cfd606_1_66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8130" name="Google Shape;222;g7a52cfd606_1_66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sz="1000" smtClean="0">
                <a:solidFill>
                  <a:srgbClr val="353434"/>
                </a:solidFill>
                <a:latin typeface="Verdana" pitchFamily="34" charset="0"/>
                <a:cs typeface="Arial" charset="0"/>
                <a:sym typeface="Verdana" pitchFamily="34" charset="0"/>
              </a:rPr>
              <a:t> Основная цель проекта – активное взаимодействие детей и взрослых туристов с целью передачи информации о позитивном опыте адаптации к жизни, а также знакомстве со специфическими социальными технологиями решения различных проблем. В процессе погружения в туристический быт происходит повышение жизненного потенциала за счет приобретения нового жизненного опыта, освоения новых знаний и умений, а также расширения среды обитания в плане освоения новых природно-климатических зон и новых видов жизнедеятельности.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Силами «серебряных волонтеров»  организуется деятельность проекта "Крепкий узел", а именно: проходит обучение подростков спортивно-туристическим навыкам  и освоение ими ранее незнакомой туристической среды. По завершению обучающих мероприятий следуют турпоходы в пределах Свердловской области, которые проводятся в течение года, с учетом сезона: в теплое время года участники проекта сплавляются по рекам, в холодное – совершают пешие походы. 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48131" name="Google Shape;223;g7a52cfd606_1_660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B3F17B2E-2568-441A-BE9A-D09C6467239E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12</a:t>
            </a:fld>
            <a:endParaRPr lang="ru-RU"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59;g7a52cfd606_5_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2" name="Google Shape;260;g7a52cfd606_5_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56323" name="Google Shape;261;g7a52cfd606_5_9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6EBFB08F-BDD6-4D1A-B5FA-572265FC3D2E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13</a:t>
            </a:fld>
            <a:endParaRPr lang="ru-RU"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95;g6ba880ee1a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96;g6ba880ee1a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sz="1200" smtClean="0">
                <a:latin typeface="Calibri" pitchFamily="34" charset="0"/>
                <a:cs typeface="Arial" charset="0"/>
                <a:sym typeface="Calibri" pitchFamily="34" charset="0"/>
              </a:rPr>
              <a:t>Школа пожилого возраста - это одно из направлений работы программы “Старшее поколение”, реализуемое в Свердловской области с 2011 года.  </a:t>
            </a:r>
            <a:r>
              <a:rPr lang="en-US" sz="1000" smtClean="0">
                <a:latin typeface="Arial" charset="0"/>
                <a:cs typeface="Arial" charset="0"/>
              </a:rPr>
              <a:t>Школа пожилого возраста - это реабилитационные инновационные технологии, нацеленные на овладение пожилым человеком способностями социального самообеспечения, социальной самозащиты. 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7411" name="Google Shape;97;g6ba880ee1a_0_0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B075BFC2-D7D9-42AA-97F8-66D86D964F32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2</a:t>
            </a:fld>
            <a:endParaRPr lang="ru-RU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103;g6ba880ee1a_0_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104;g6ba880ee1a_0_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en-US" sz="1200" smtClean="0">
                <a:latin typeface="Calibri" pitchFamily="34" charset="0"/>
                <a:cs typeface="Arial" charset="0"/>
                <a:sym typeface="Calibri" pitchFamily="34" charset="0"/>
              </a:rPr>
              <a:t>В учреждении действует 9 направлений Школы пожилого возраста, среди них</a:t>
            </a:r>
            <a:r>
              <a:rPr lang="en-US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 «Компьютерная грамотность», «Садоводство и огородничество», «Активное долголетие», «Творческая и прикладная деятельность», «Социальный туризм», «Краеведение», «Финансовая грамотность», «Профессиональная ориентация», «Безопасная жизнедеятельность»</a:t>
            </a:r>
            <a:endParaRPr lang="ru-RU" sz="12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9459" name="Google Shape;105;g6ba880ee1a_0_5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DE5EDA35-092B-47A1-AB37-FD8439BF7F20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3</a:t>
            </a:fld>
            <a:endParaRPr lang="ru-RU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12;g6ba880ee1a_0_1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113;g6ba880ee1a_0_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en-US" sz="1200" smtClean="0">
                <a:latin typeface="Calibri" pitchFamily="34" charset="0"/>
                <a:cs typeface="Arial" charset="0"/>
                <a:sym typeface="Calibri" pitchFamily="34" charset="0"/>
              </a:rPr>
              <a:t>В рамках ШПВ “Социальный туризм” при учреждении с 2014 года действует турклуб “Каравелла”, который занимается пешим и водным туризмом, члены клуба под руководством специалистов организуют </a:t>
            </a:r>
            <a:r>
              <a:rPr lang="en-US" sz="12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туристические мероприятия и участвуют в них, совершают пешие походы по рекреационным объектам (в том числе горные массивы и пещеры) и сплавляются по рекам Среднего Урала (Сылва, Чусовая, Исеть, Реж).</a:t>
            </a:r>
            <a:endParaRPr lang="ru-RU" sz="12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  <a:p>
            <a:pPr marL="0" indent="0" eaLnBrk="1" hangingPunct="1">
              <a:buSzPts val="1400"/>
            </a:pP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1507" name="Google Shape;114;g6ba880ee1a_0_10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A2AC041D-1BDE-4E01-B8FB-3C5FFA572086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4</a:t>
            </a:fld>
            <a:endParaRPr lang="ru-RU"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20;g6ba880ee1a_0_1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Google Shape;121;g6ba880ee1a_0_15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sz="1000" smtClean="0"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Турклуб «Каравелла» действует при Комплексном центре социального обслуживания населения Октябрьского района Екатеринбурга с 2014 года. Туристический клуб объединяет активных пожилых туристов, спортсменов и любителей активного отдыха. Вместе с сотрудниками Центра пенсионеры организуют пешие походы и участвуют в сплавах по уральским рекам. Члены клуба «Каравелла» ежегодно участвуют в туристских слетах пенсионеров, на которых пожилые активисты Октябрьского района неоднократно занимали почетные места. Клуб ежегодно принимает участие в конкурсе туристических клубов, созданных при государственных учреждениях социального обслуживания населения Центрального управленческого округа. С 2013 года команда стала призером 4 раза  (2014, 2016, 2018, 2019 гг) и удостоилась чести представлять Екатеринбург на Областных соревнованиях. В 2018 году Каравелла взяла золото. </a:t>
            </a:r>
            <a:endParaRPr lang="ru-RU" sz="1000" smtClean="0"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23555" name="Google Shape;122;g6ba880ee1a_0_15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92DFF7AD-9C43-4605-A58E-DD88686DF903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5</a:t>
            </a:fld>
            <a:endParaRPr lang="ru-RU"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46;g7a52cfd606_1_1386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9698" name="Google Shape;147;g7a52cfd606_1_1386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sz="1000" smtClean="0">
                <a:solidFill>
                  <a:srgbClr val="353434"/>
                </a:solidFill>
                <a:latin typeface="Verdana" pitchFamily="34" charset="0"/>
                <a:cs typeface="Arial" charset="0"/>
                <a:sym typeface="Verdana" pitchFamily="34" charset="0"/>
              </a:rPr>
              <a:t>В рамках Школы пожилого возраста отделение «Профессиональная ориентация» работает языковая школа «Без границ». Школа дает возможность гражданам мудрого возраста заняться изучением разговорного английского языка и французского языка для начинающих. Занятия проходят в дружеской, свободной атмосфере. На первый план выходит овладение самыми необходимыми фразами, а также умение строить предложения. Важно отметить, что обучение в Языковой школе проводятся волонтерами.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9699" name="Google Shape;148;g7a52cfd606_1_1386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F13D8E43-4F99-4B2B-8878-2AD35E710876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6</a:t>
            </a:fld>
            <a:endParaRPr lang="ru-RU"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213;g6ba880ee1a_1_34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3" name="Google Shape;214;g6ba880ee1a_1_3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sz="1200" smtClean="0">
                <a:latin typeface="Calibri" pitchFamily="34" charset="0"/>
                <a:cs typeface="Arial" charset="0"/>
                <a:sym typeface="Calibri" pitchFamily="34" charset="0"/>
              </a:rPr>
              <a:t>Проект был придуман и реализован в 2018-2019 году. Участниками проекта проекта стали любознательные граждане в составе 10 человек. В рамках проекта прошел образовательный курс по основам журналистики </a:t>
            </a:r>
            <a:r>
              <a:rPr lang="en-US" sz="1000" smtClean="0">
                <a:solidFill>
                  <a:srgbClr val="353434"/>
                </a:solidFill>
                <a:latin typeface="Verdana" pitchFamily="34" charset="0"/>
                <a:cs typeface="Arial" charset="0"/>
                <a:sym typeface="Verdana" pitchFamily="34" charset="0"/>
              </a:rPr>
              <a:t>, </a:t>
            </a:r>
            <a:r>
              <a:rPr lang="en-US" sz="1000" smtClean="0">
                <a:latin typeface="Verdana" pitchFamily="34" charset="0"/>
                <a:cs typeface="Arial" charset="0"/>
                <a:sym typeface="Verdana" pitchFamily="34" charset="0"/>
              </a:rPr>
              <a:t>навыкам работы на компьютере, мастерству съемки фото и видео, а также основам исследовательской и краеведческой деятельности.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  <a:p>
            <a:pPr marL="0" indent="0" eaLnBrk="1" hangingPunct="1">
              <a:buSzPts val="1400"/>
            </a:pPr>
            <a:r>
              <a:rPr lang="en-US" sz="1200" smtClean="0">
                <a:latin typeface="Calibri" pitchFamily="34" charset="0"/>
                <a:cs typeface="Arial" charset="0"/>
                <a:sym typeface="Calibri" pitchFamily="34" charset="0"/>
              </a:rPr>
              <a:t>В качестве итогового мероприятия проекта стала выставка журналистских работ “Журналистские истории”. Одна из участниц проекта- Алла Свечникова смогла реализовать свой потенциал публикацией своей исследовательской статьи на страницах “Православной газеты”.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6564" name="Google Shape;215;g6ba880ee1a_1_34:notes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45C6BE4D-6A45-4D59-B372-26584FC50E81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7</a:t>
            </a:fld>
            <a:endParaRPr lang="ru-RU"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71;g6ba880ee1a_1_11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1" name="Google Shape;172;g6ba880ee1a_1_1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r>
              <a:rPr lang="en-US" sz="1000" smtClean="0">
                <a:solidFill>
                  <a:srgbClr val="353434"/>
                </a:solidFill>
                <a:latin typeface="Verdana" pitchFamily="34" charset="0"/>
                <a:cs typeface="Arial" charset="0"/>
                <a:sym typeface="Verdana" pitchFamily="34" charset="0"/>
              </a:rPr>
              <a:t>Члены клуба «Стряпуха» узнают об особенностях приготовления необычных блюд из продуктов, которые имеются дома у каждой хозяйки, знакомятся и дегустируют блюда национальных кухонь народов мира. Клуб “Чайница” объединяет людей готовых пропагандировать здоровый образ жизни, приобретать новые знания и делиться накопленным опытом, относительно пользы фито-чая и полезных свойств растений в лечении и профилактике различных недугов.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68612" name="Google Shape;173;g6ba880ee1a_1_11:notes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9DC0D1F6-0E0B-49A6-8772-D68C73B71E68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8</a:t>
            </a:fld>
            <a:endParaRPr lang="ru-RU"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54;g7a52cfd606_1_208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1746" name="Google Shape;155;g7a52cfd606_1_208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r>
              <a:rPr lang="en-US" sz="1200" smtClean="0">
                <a:latin typeface="Calibri" pitchFamily="34" charset="0"/>
                <a:cs typeface="Arial" charset="0"/>
                <a:sym typeface="Calibri" pitchFamily="34" charset="0"/>
              </a:rPr>
              <a:t>Цифровая грамотность - новое для нас направление, которое было создано с целью знакомства граждан старшего возраста с мобильными технологиями. В рамках занятий граждане узнают о своих смартфонах много нового , например, как пользоваться социальными сетями, поисковиком, камерой телефона, общаться в мессенджерах. </a:t>
            </a:r>
            <a:endParaRPr lang="ru-RU" sz="12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31747" name="Google Shape;156;g7a52cfd606_1_2084:notes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00" rIns="91425" bIns="45700" anchor="b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fld id="{5A3D4826-406A-4FE5-9616-BA18831430D3}" type="slidenum">
              <a:rPr lang="en-US" sz="1400"/>
              <a:pPr algn="r">
                <a:buClr>
                  <a:srgbClr val="000000"/>
                </a:buClr>
                <a:buFont typeface="Arial" charset="0"/>
                <a:buNone/>
              </a:pPr>
              <a:t>9</a:t>
            </a:fld>
            <a:endParaRPr lang="ru-RU"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;p5">
            <a:hlinkClick r:id="rId3"/>
          </p:cNvPr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Google Shape;17;p6"/>
          <p:cNvSpPr txBox="1">
            <a:spLocks noGrp="1"/>
          </p:cNvSpPr>
          <p:nvPr>
            <p:ph type="ctrTitle"/>
          </p:nvPr>
        </p:nvSpPr>
        <p:spPr>
          <a:xfrm>
            <a:off x="1835696" y="2852936"/>
            <a:ext cx="6301208" cy="110202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400"/>
              <a:buFont typeface="Calibri"/>
              <a:buNone/>
              <a:defRPr b="1"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" name="Google Shape;18;p6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19;p6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0;p6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990C6D6F-9E6E-47A0-8C2A-9A0494C115AD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400"/>
              <a:buFont typeface="Calibri"/>
              <a:buNone/>
              <a:defRPr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2447764" y="-567444"/>
            <a:ext cx="4176464" cy="885698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4A6300"/>
              </a:buClr>
              <a:buSzPts val="3200"/>
              <a:buChar char="•"/>
              <a:defRPr>
                <a:solidFill>
                  <a:srgbClr val="4A6300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4A6300"/>
              </a:buClr>
              <a:buSzPts val="2800"/>
              <a:buChar char="–"/>
              <a:defRPr>
                <a:solidFill>
                  <a:srgbClr val="4A630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•"/>
              <a:defRPr>
                <a:solidFill>
                  <a:srgbClr val="4A6300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–"/>
              <a:defRPr>
                <a:solidFill>
                  <a:srgbClr val="4A6300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»"/>
              <a:defRPr>
                <a:solidFill>
                  <a:srgbClr val="4A63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400"/>
              <a:buFont typeface="Calibri"/>
              <a:buNone/>
              <a:defRPr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4A6300"/>
              </a:buClr>
              <a:buSzPts val="3200"/>
              <a:buChar char="•"/>
              <a:defRPr>
                <a:solidFill>
                  <a:srgbClr val="4A6300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4A6300"/>
              </a:buClr>
              <a:buSzPts val="2800"/>
              <a:buChar char="–"/>
              <a:defRPr>
                <a:solidFill>
                  <a:srgbClr val="4A630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•"/>
              <a:defRPr>
                <a:solidFill>
                  <a:srgbClr val="4A6300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–"/>
              <a:defRPr>
                <a:solidFill>
                  <a:srgbClr val="4A6300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»"/>
              <a:defRPr>
                <a:solidFill>
                  <a:srgbClr val="4A63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5;p5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Google Shape;25;p7"/>
          <p:cNvSpPr txBox="1">
            <a:spLocks noChangeArrowheads="1"/>
          </p:cNvSpPr>
          <p:nvPr/>
        </p:nvSpPr>
        <p:spPr bwMode="auto">
          <a:xfrm>
            <a:off x="609600" y="6508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r>
              <a:rPr lang="en-US"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rPr>
              <a:t>23.02.2019</a:t>
            </a:r>
            <a:endParaRPr lang="ru-RU" sz="1200">
              <a:solidFill>
                <a:srgbClr val="4A63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6" name="Google Shape;26;p7"/>
          <p:cNvSpPr txBox="1">
            <a:spLocks noChangeArrowheads="1"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4EFA6E3E-2476-41D0-904D-07C4F119998C}" type="slidenum">
              <a:rPr lang="en-US"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200">
              <a:solidFill>
                <a:srgbClr val="4A63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>
            <a:off x="107504" y="1772816"/>
            <a:ext cx="8856984" cy="417646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22;p7"/>
          <p:cNvSpPr txBox="1">
            <a:spLocks noGrp="1"/>
          </p:cNvSpPr>
          <p:nvPr>
            <p:ph type="dt" idx="10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Google Shape;23;p7"/>
          <p:cNvSpPr txBox="1">
            <a:spLocks noGrp="1"/>
          </p:cNvSpPr>
          <p:nvPr>
            <p:ph type="ftr" idx="11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24;p7"/>
          <p:cNvSpPr txBox="1">
            <a:spLocks noGrp="1"/>
          </p:cNvSpPr>
          <p:nvPr>
            <p:ph type="sldNum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DB1CC3B0-A2DC-448C-9B43-EBC7B38F1DA5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000"/>
              <a:buFont typeface="Calibri"/>
              <a:buNone/>
              <a:defRPr sz="4000" b="1" cap="none"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None/>
              <a:defRPr sz="2000">
                <a:solidFill>
                  <a:srgbClr val="4A6300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400"/>
              <a:buFont typeface="Calibri"/>
              <a:buNone/>
              <a:defRPr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179512" y="2060848"/>
            <a:ext cx="4320480" cy="409391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4A6300"/>
              </a:buClr>
              <a:buSzPts val="2800"/>
              <a:buChar char="•"/>
              <a:defRPr sz="2800">
                <a:solidFill>
                  <a:srgbClr val="4A6300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–"/>
              <a:defRPr sz="2400">
                <a:solidFill>
                  <a:srgbClr val="4A6300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•"/>
              <a:defRPr sz="2000">
                <a:solidFill>
                  <a:srgbClr val="4A6300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–"/>
              <a:defRPr sz="1800">
                <a:solidFill>
                  <a:srgbClr val="4A6300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»"/>
              <a:defRPr sz="1800">
                <a:solidFill>
                  <a:srgbClr val="4A63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644008" y="2071389"/>
            <a:ext cx="4320480" cy="409391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4A6300"/>
              </a:buClr>
              <a:buSzPts val="2800"/>
              <a:buChar char="•"/>
              <a:defRPr sz="2800">
                <a:solidFill>
                  <a:srgbClr val="4A6300"/>
                </a:solidFill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–"/>
              <a:defRPr sz="2400">
                <a:solidFill>
                  <a:srgbClr val="4A6300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•"/>
              <a:defRPr sz="2000">
                <a:solidFill>
                  <a:srgbClr val="4A6300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–"/>
              <a:defRPr sz="1800">
                <a:solidFill>
                  <a:srgbClr val="4A6300"/>
                </a:solidFill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»"/>
              <a:defRPr sz="1800">
                <a:solidFill>
                  <a:srgbClr val="4A6300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Сравнение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5;p5">
            <a:hlinkClick r:id="rId2"/>
          </p:cNvPr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400"/>
              <a:buFont typeface="Calibri"/>
              <a:buNone/>
              <a:defRPr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None/>
              <a:defRPr sz="2400" b="1">
                <a:solidFill>
                  <a:srgbClr val="4A63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251520" y="2556594"/>
            <a:ext cx="4176464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•"/>
              <a:defRPr sz="2400">
                <a:solidFill>
                  <a:srgbClr val="4A6300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–"/>
              <a:defRPr sz="2000">
                <a:solidFill>
                  <a:srgbClr val="4A6300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•"/>
              <a:defRPr sz="1800">
                <a:solidFill>
                  <a:srgbClr val="4A6300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Char char="–"/>
              <a:defRPr sz="1600">
                <a:solidFill>
                  <a:srgbClr val="4A6300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Char char="»"/>
              <a:defRPr sz="1600">
                <a:solidFill>
                  <a:srgbClr val="4A6300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4716016" y="1934294"/>
            <a:ext cx="4248472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None/>
              <a:defRPr sz="2400" b="1">
                <a:solidFill>
                  <a:srgbClr val="4A630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4716016" y="2574056"/>
            <a:ext cx="4248472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•"/>
              <a:defRPr sz="2400">
                <a:solidFill>
                  <a:srgbClr val="4A6300"/>
                </a:solidFill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–"/>
              <a:defRPr sz="2000">
                <a:solidFill>
                  <a:srgbClr val="4A6300"/>
                </a:solidFill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4A6300"/>
              </a:buClr>
              <a:buSzPts val="1800"/>
              <a:buChar char="•"/>
              <a:defRPr sz="1800">
                <a:solidFill>
                  <a:srgbClr val="4A6300"/>
                </a:solidFill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Char char="–"/>
              <a:defRPr sz="1600">
                <a:solidFill>
                  <a:srgbClr val="4A6300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4A6300"/>
              </a:buClr>
              <a:buSzPts val="1600"/>
              <a:buChar char="»"/>
              <a:defRPr sz="1600">
                <a:solidFill>
                  <a:srgbClr val="4A6300"/>
                </a:solidFill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8" name="Google Shape;48;p10"/>
          <p:cNvSpPr txBox="1">
            <a:spLocks noGrp="1"/>
          </p:cNvSpPr>
          <p:nvPr>
            <p:ph type="dt" idx="10"/>
          </p:nvPr>
        </p:nvSpPr>
        <p:spPr bwMode="auto">
          <a:xfrm>
            <a:off x="1374775" y="6410325"/>
            <a:ext cx="121602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Google Shape;49;p10"/>
          <p:cNvSpPr txBox="1">
            <a:spLocks noGrp="1"/>
          </p:cNvSpPr>
          <p:nvPr>
            <p:ph type="ftr" idx="11"/>
          </p:nvPr>
        </p:nvSpPr>
        <p:spPr bwMode="auto">
          <a:xfrm>
            <a:off x="4154488" y="6356350"/>
            <a:ext cx="1649412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ts val="1400"/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Google Shape;50;p10"/>
          <p:cNvSpPr txBox="1">
            <a:spLocks noGrp="1"/>
          </p:cNvSpPr>
          <p:nvPr>
            <p:ph type="sldNum" idx="12"/>
          </p:nvPr>
        </p:nvSpPr>
        <p:spPr bwMode="auto">
          <a:xfrm>
            <a:off x="7470775" y="6356350"/>
            <a:ext cx="1216025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defRPr>
            </a:lvl1pPr>
          </a:lstStyle>
          <a:p>
            <a:pPr>
              <a:defRPr/>
            </a:pPr>
            <a:fld id="{BE379E76-5ABA-463F-AB53-2382E9906890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0" y="692696"/>
            <a:ext cx="5796136" cy="93610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4400"/>
              <a:buFont typeface="Calibri"/>
              <a:buNone/>
              <a:defRPr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2000"/>
              <a:buFont typeface="Calibri"/>
              <a:buNone/>
              <a:defRPr sz="2000" b="1"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body" idx="1"/>
          </p:nvPr>
        </p:nvSpPr>
        <p:spPr>
          <a:xfrm>
            <a:off x="3563888" y="1916832"/>
            <a:ext cx="5111750" cy="435334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4A6300"/>
              </a:buClr>
              <a:buSzPts val="3200"/>
              <a:buChar char="•"/>
              <a:defRPr sz="3200">
                <a:solidFill>
                  <a:srgbClr val="4A6300"/>
                </a:solidFill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rgbClr val="4A6300"/>
              </a:buClr>
              <a:buSzPts val="2800"/>
              <a:buChar char="–"/>
              <a:defRPr sz="2800">
                <a:solidFill>
                  <a:srgbClr val="4A6300"/>
                </a:solidFill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Char char="•"/>
              <a:defRPr sz="2400">
                <a:solidFill>
                  <a:srgbClr val="4A6300"/>
                </a:solidFill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–"/>
              <a:defRPr sz="2000">
                <a:solidFill>
                  <a:srgbClr val="4A6300"/>
                </a:solidFill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Char char="»"/>
              <a:defRPr sz="2000">
                <a:solidFill>
                  <a:srgbClr val="4A6300"/>
                </a:solidFill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4A6300"/>
              </a:buClr>
              <a:buSzPts val="1400"/>
              <a:buNone/>
              <a:defRPr sz="1400">
                <a:solidFill>
                  <a:srgbClr val="4A6300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A6300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4A6300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4A6300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4A6300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6300"/>
              </a:buClr>
              <a:buSzPts val="2000"/>
              <a:buFont typeface="Calibri"/>
              <a:buNone/>
              <a:defRPr sz="2000" b="1">
                <a:solidFill>
                  <a:srgbClr val="4A63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4A6300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4A63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4A63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4A63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4A63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A63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A63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4A6300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4A63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noProof="0">
              <a:sym typeface="Calibri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4A6300"/>
              </a:buClr>
              <a:buSzPts val="1400"/>
              <a:buNone/>
              <a:defRPr sz="1400">
                <a:solidFill>
                  <a:srgbClr val="4A6300"/>
                </a:solidFill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rgbClr val="4A6300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rgbClr val="4A6300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4A6300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4A6300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;p5"/>
          <p:cNvSpPr txBox="1">
            <a:spLocks noGrp="1"/>
          </p:cNvSpPr>
          <p:nvPr>
            <p:ph type="title"/>
          </p:nvPr>
        </p:nvSpPr>
        <p:spPr bwMode="auto">
          <a:xfrm>
            <a:off x="0" y="692150"/>
            <a:ext cx="5795963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7" name="Google Shape;11;p5"/>
          <p:cNvSpPr txBox="1">
            <a:spLocks noGrp="1"/>
          </p:cNvSpPr>
          <p:nvPr>
            <p:ph type="body" idx="1"/>
          </p:nvPr>
        </p:nvSpPr>
        <p:spPr bwMode="auto">
          <a:xfrm>
            <a:off x="107950" y="1773238"/>
            <a:ext cx="8856663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8" name="Google Shape;12;p5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solidFill>
                <a:srgbClr val="4A63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29" name="Google Shape;13;p5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ru-RU" sz="1200">
              <a:solidFill>
                <a:srgbClr val="4A6300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030" name="Google Shape;14;p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FA2F7A9E-6B34-4700-8FF4-FC82CB6D740C}" type="slidenum">
              <a:rPr lang="en-US" sz="1200">
                <a:solidFill>
                  <a:srgbClr val="4A6300"/>
                </a:solidFill>
                <a:latin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ru-RU" sz="1200">
              <a:solidFill>
                <a:srgbClr val="4A6300"/>
              </a:solidFill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1031" name="Google Shape;15;p5">
            <a:hlinkClick r:id="rId14"/>
          </p:cNvPr>
          <p:cNvPicPr preferRelativeResize="0"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620838" y="46038"/>
            <a:ext cx="7572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62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•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–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buChar char="»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263;g7a52cfd606_5_9"/>
          <p:cNvSpPr txBox="1">
            <a:spLocks noGrp="1"/>
          </p:cNvSpPr>
          <p:nvPr>
            <p:ph type="ctrTitle" idx="4294967295"/>
          </p:nvPr>
        </p:nvSpPr>
        <p:spPr>
          <a:xfrm>
            <a:off x="3076575" y="1474788"/>
            <a:ext cx="5445125" cy="2678112"/>
          </a:xfrm>
        </p:spPr>
        <p:txBody>
          <a:bodyPr/>
          <a:lstStyle/>
          <a:p>
            <a:pPr eaLnBrk="1" hangingPunct="1">
              <a:buSzPts val="1100"/>
            </a:pPr>
            <a: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  <a:t>Направления </a:t>
            </a:r>
            <a:r>
              <a:rPr lang="en-US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  <a:t> работ</a:t>
            </a:r>
            <a: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  <a:t>ы</a:t>
            </a:r>
            <a:b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</a:br>
            <a: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  <a:t>с гражданами 55+ </a:t>
            </a:r>
            <a:b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</a:br>
            <a: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  <a:t>по продлению </a:t>
            </a:r>
            <a:b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</a:br>
            <a: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  <a:t>активного долголетия</a:t>
            </a:r>
            <a:br>
              <a:rPr lang="ru-RU" sz="3200" b="1" smtClean="0">
                <a:solidFill>
                  <a:srgbClr val="38761D"/>
                </a:solidFill>
                <a:latin typeface="Times New Roman" pitchFamily="18" charset="0"/>
                <a:cs typeface="Arial" charset="0"/>
                <a:sym typeface="Raleway"/>
              </a:rPr>
            </a:br>
            <a:endParaRPr lang="ru-RU" sz="3200" b="1" smtClean="0">
              <a:solidFill>
                <a:srgbClr val="38761D"/>
              </a:solidFill>
              <a:latin typeface="Times New Roman" pitchFamily="18" charset="0"/>
              <a:cs typeface="Arial" charset="0"/>
              <a:sym typeface="Raleway"/>
            </a:endParaRPr>
          </a:p>
        </p:txBody>
      </p:sp>
      <p:sp>
        <p:nvSpPr>
          <p:cNvPr id="14338" name="Google Shape;264;g7a52cfd606_5_9"/>
          <p:cNvSpPr txBox="1">
            <a:spLocks noChangeArrowheads="1"/>
          </p:cNvSpPr>
          <p:nvPr/>
        </p:nvSpPr>
        <p:spPr bwMode="auto">
          <a:xfrm>
            <a:off x="3025775" y="3790950"/>
            <a:ext cx="570230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>
                <a:solidFill>
                  <a:srgbClr val="38761D"/>
                </a:solidFill>
                <a:latin typeface="Times New Roman" pitchFamily="18" charset="0"/>
                <a:sym typeface="Lato"/>
              </a:rPr>
              <a:t>на примере деятельности </a:t>
            </a:r>
            <a:endParaRPr lang="ru-RU" sz="2400">
              <a:solidFill>
                <a:srgbClr val="38761D"/>
              </a:solidFill>
              <a:latin typeface="Times New Roman" pitchFamily="18" charset="0"/>
              <a:sym typeface="Lato"/>
            </a:endParaRPr>
          </a:p>
          <a:p>
            <a:pPr algn="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ГАУ “К</a:t>
            </a:r>
            <a:r>
              <a:rPr lang="ru-RU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омплексный центр </a:t>
            </a:r>
          </a:p>
          <a:p>
            <a:pPr algn="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социального обслуживания населения</a:t>
            </a:r>
            <a:r>
              <a:rPr lang="en-US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 Октябрьского района</a:t>
            </a:r>
            <a:endParaRPr lang="ru-RU" sz="2400" b="1">
              <a:solidFill>
                <a:srgbClr val="38761D"/>
              </a:solidFill>
              <a:latin typeface="Times New Roman" pitchFamily="18" charset="0"/>
              <a:sym typeface="Lato"/>
            </a:endParaRPr>
          </a:p>
          <a:p>
            <a:pPr algn="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 г</a:t>
            </a:r>
            <a:r>
              <a:rPr lang="ru-RU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.</a:t>
            </a:r>
            <a:r>
              <a:rPr lang="en-US" sz="2400" b="1">
                <a:solidFill>
                  <a:srgbClr val="38761D"/>
                </a:solidFill>
                <a:latin typeface="Times New Roman" pitchFamily="18" charset="0"/>
                <a:sym typeface="Lato"/>
              </a:rPr>
              <a:t> Екатеринбурга”</a:t>
            </a:r>
            <a:endParaRPr lang="ru-RU" sz="2400" b="1">
              <a:solidFill>
                <a:srgbClr val="38761D"/>
              </a:solidFill>
              <a:latin typeface="Times New Roman" pitchFamily="18" charset="0"/>
              <a:sym typeface="Calibri" pitchFamily="34" charset="0"/>
            </a:endParaRPr>
          </a:p>
        </p:txBody>
      </p:sp>
      <p:pic>
        <p:nvPicPr>
          <p:cNvPr id="14339" name="Google Shape;265;g7a52cfd606_5_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577850"/>
            <a:ext cx="25717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84;g7a52cfd606_2_26"/>
          <p:cNvSpPr txBox="1">
            <a:spLocks noGrp="1"/>
          </p:cNvSpPr>
          <p:nvPr>
            <p:ph type="ctrTitle"/>
          </p:nvPr>
        </p:nvSpPr>
        <p:spPr>
          <a:xfrm>
            <a:off x="285750" y="379413"/>
            <a:ext cx="8089900" cy="110331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000" smtClean="0">
                <a:latin typeface="Arial" charset="0"/>
                <a:cs typeface="Arial" charset="0"/>
                <a:sym typeface="Lato"/>
              </a:rPr>
              <a:t>       Экскурсии для всех        категорий граждан</a:t>
            </a:r>
          </a:p>
        </p:txBody>
      </p:sp>
      <p:sp>
        <p:nvSpPr>
          <p:cNvPr id="36866" name="Google Shape;185;g7a52cfd606_2_26"/>
          <p:cNvSpPr txBox="1">
            <a:spLocks noChangeArrowheads="1"/>
          </p:cNvSpPr>
          <p:nvPr/>
        </p:nvSpPr>
        <p:spPr bwMode="auto">
          <a:xfrm>
            <a:off x="285750" y="1804988"/>
            <a:ext cx="54467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SzPts val="2400"/>
              <a:buFont typeface="Lato"/>
              <a:buNone/>
            </a:pPr>
            <a:endParaRPr lang="ru-RU" sz="2400" b="1">
              <a:latin typeface="Times New Roman" pitchFamily="18" charset="0"/>
              <a:sym typeface="Lato"/>
            </a:endParaRPr>
          </a:p>
        </p:txBody>
      </p:sp>
      <p:pic>
        <p:nvPicPr>
          <p:cNvPr id="36867" name="Google Shape;186;g7a52cfd606_2_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1600" y="1698625"/>
            <a:ext cx="377825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3_400x5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0538" y="1225550"/>
            <a:ext cx="2108200" cy="2903538"/>
          </a:xfrm>
          <a:prstGeom prst="rect">
            <a:avLst/>
          </a:prstGeom>
          <a:noFill/>
        </p:spPr>
      </p:pic>
      <p:pic>
        <p:nvPicPr>
          <p:cNvPr id="36870" name="Picture 6" descr="9IoSk8fof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988" y="1544638"/>
            <a:ext cx="3089275" cy="2058987"/>
          </a:xfrm>
          <a:prstGeom prst="rect">
            <a:avLst/>
          </a:prstGeom>
          <a:noFill/>
        </p:spPr>
      </p:pic>
      <p:pic>
        <p:nvPicPr>
          <p:cNvPr id="36871" name="Picture 7" descr="IMG_159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38813" y="3938588"/>
            <a:ext cx="3152775" cy="2101850"/>
          </a:xfrm>
          <a:prstGeom prst="rect">
            <a:avLst/>
          </a:prstGeom>
          <a:noFill/>
        </p:spPr>
      </p:pic>
      <p:pic>
        <p:nvPicPr>
          <p:cNvPr id="36872" name="Picture 8" descr="DSCN406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5263" y="4241800"/>
            <a:ext cx="2776537" cy="2078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208;g7a52cfd606_2_5"/>
          <p:cNvSpPr txBox="1">
            <a:spLocks noGrp="1"/>
          </p:cNvSpPr>
          <p:nvPr>
            <p:ph type="ctrTitle"/>
          </p:nvPr>
        </p:nvSpPr>
        <p:spPr>
          <a:xfrm>
            <a:off x="0" y="795338"/>
            <a:ext cx="4584700" cy="893762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000" smtClean="0">
                <a:latin typeface="Lato"/>
                <a:cs typeface="Arial" charset="0"/>
                <a:sym typeface="Lato"/>
              </a:rPr>
              <a:t/>
            </a:r>
            <a:br>
              <a:rPr lang="ru-RU" sz="4000" smtClean="0">
                <a:latin typeface="Lato"/>
                <a:cs typeface="Arial" charset="0"/>
                <a:sym typeface="Lato"/>
              </a:rPr>
            </a:br>
            <a:r>
              <a:rPr lang="ru-RU" sz="4000" smtClean="0">
                <a:latin typeface="Arial" charset="0"/>
                <a:cs typeface="Arial" charset="0"/>
                <a:sym typeface="Lato"/>
              </a:rPr>
              <a:t>  </a:t>
            </a:r>
            <a:r>
              <a:rPr lang="en-US" sz="4000" smtClean="0">
                <a:latin typeface="Lato"/>
                <a:cs typeface="Arial" charset="0"/>
                <a:sym typeface="Lato"/>
              </a:rPr>
              <a:t>Доступный </a:t>
            </a:r>
            <a:r>
              <a:rPr lang="ru-RU" sz="4000" smtClean="0">
                <a:latin typeface="Arial" charset="0"/>
                <a:cs typeface="Arial" charset="0"/>
                <a:sym typeface="Lato"/>
              </a:rPr>
              <a:t>    </a:t>
            </a:r>
            <a:r>
              <a:rPr lang="en-US" sz="4000" smtClean="0">
                <a:latin typeface="Lato"/>
                <a:cs typeface="Arial" charset="0"/>
                <a:sym typeface="Lato"/>
              </a:rPr>
              <a:t>спорт</a:t>
            </a:r>
            <a:endParaRPr lang="ru-RU" sz="4000" smtClean="0">
              <a:latin typeface="Lato"/>
              <a:cs typeface="Arial" charset="0"/>
              <a:sym typeface="Lato"/>
            </a:endParaRPr>
          </a:p>
        </p:txBody>
      </p:sp>
      <p:sp>
        <p:nvSpPr>
          <p:cNvPr id="43010" name="Google Shape;209;g7a52cfd606_2_5"/>
          <p:cNvSpPr txBox="1">
            <a:spLocks noChangeArrowheads="1"/>
          </p:cNvSpPr>
          <p:nvPr/>
        </p:nvSpPr>
        <p:spPr bwMode="auto">
          <a:xfrm>
            <a:off x="258763" y="2251075"/>
            <a:ext cx="4410075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Font typeface="Arial" charset="0"/>
              <a:buNone/>
            </a:pPr>
            <a:r>
              <a:rPr lang="en-US" sz="2400" b="1">
                <a:latin typeface="Lato"/>
                <a:sym typeface="Lato"/>
              </a:rPr>
              <a:t>создани</a:t>
            </a:r>
            <a:r>
              <a:rPr lang="ru-RU" sz="2400" b="1">
                <a:latin typeface="Lato"/>
                <a:sym typeface="Lato"/>
              </a:rPr>
              <a:t>е</a:t>
            </a:r>
            <a:r>
              <a:rPr lang="en-US" sz="2400" b="1">
                <a:latin typeface="Lato"/>
                <a:sym typeface="Lato"/>
              </a:rPr>
              <a:t> доступной  среды для занятий адаптивными видами физкультуры </a:t>
            </a:r>
            <a:r>
              <a:rPr lang="ru-RU" sz="2400" b="1">
                <a:latin typeface="Lato"/>
                <a:sym typeface="Lato"/>
              </a:rPr>
              <a:t>для </a:t>
            </a:r>
            <a:r>
              <a:rPr lang="en-US" sz="2400" b="1">
                <a:latin typeface="Lato"/>
                <a:sym typeface="Lato"/>
              </a:rPr>
              <a:t>обеспечи</a:t>
            </a:r>
            <a:r>
              <a:rPr lang="ru-RU" sz="2400" b="1">
                <a:latin typeface="Lato"/>
                <a:sym typeface="Lato"/>
              </a:rPr>
              <a:t>ения</a:t>
            </a:r>
            <a:r>
              <a:rPr lang="en-US" sz="2400" b="1">
                <a:latin typeface="Lato"/>
                <a:sym typeface="Lato"/>
              </a:rPr>
              <a:t> равн</a:t>
            </a:r>
            <a:r>
              <a:rPr lang="ru-RU" sz="2400" b="1">
                <a:latin typeface="Lato"/>
                <a:sym typeface="Lato"/>
              </a:rPr>
              <a:t>ого</a:t>
            </a:r>
            <a:r>
              <a:rPr lang="en-US" sz="2400" b="1">
                <a:latin typeface="Lato"/>
                <a:sym typeface="Lato"/>
              </a:rPr>
              <a:t> доступ</a:t>
            </a:r>
            <a:r>
              <a:rPr lang="ru-RU" sz="2400" b="1">
                <a:latin typeface="Lato"/>
                <a:sym typeface="Lato"/>
              </a:rPr>
              <a:t>а</a:t>
            </a:r>
            <a:r>
              <a:rPr lang="en-US" sz="2400" b="1">
                <a:latin typeface="Lato"/>
                <a:sym typeface="Lato"/>
              </a:rPr>
              <a:t> людей к спортивной инфраструктуре</a:t>
            </a:r>
            <a:r>
              <a:rPr lang="ru-RU" sz="2400" b="1">
                <a:sym typeface="Lato"/>
              </a:rPr>
              <a:t> и возможности участия в турпоходах</a:t>
            </a:r>
          </a:p>
        </p:txBody>
      </p:sp>
      <p:pic>
        <p:nvPicPr>
          <p:cNvPr id="43011" name="Google Shape;210;g7a52cfd606_2_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7938" y="803275"/>
            <a:ext cx="36703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Google Shape;211;g7a52cfd606_2_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8363" y="3497263"/>
            <a:ext cx="40798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Google Shape;226;g7a52cfd606_1_660"/>
          <p:cNvPicPr preferRelativeResize="0">
            <a:picLocks noChangeAspect="1" noChangeArrowheads="1"/>
          </p:cNvPicPr>
          <p:nvPr/>
        </p:nvPicPr>
        <p:blipFill>
          <a:blip r:embed="rId3"/>
          <a:srcRect l="-21030" t="8510" r="21030" b="-8508"/>
          <a:stretch>
            <a:fillRect/>
          </a:stretch>
        </p:blipFill>
        <p:spPr bwMode="auto">
          <a:xfrm>
            <a:off x="-168275" y="3429000"/>
            <a:ext cx="4125913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Google Shape;227;g7a52cfd606_1_66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6738" y="1150938"/>
            <a:ext cx="3278187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Google Shape;228;g7a52cfd606_1_66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21075" y="2405063"/>
            <a:ext cx="2913063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6748463" y="4133850"/>
            <a:ext cx="2098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6842125" y="4235450"/>
            <a:ext cx="1979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/>
          </a:p>
        </p:txBody>
      </p:sp>
      <p:sp>
        <p:nvSpPr>
          <p:cNvPr id="47112" name="Text Box 8"/>
          <p:cNvSpPr txBox="1">
            <a:spLocks noGrp="1"/>
          </p:cNvSpPr>
          <p:nvPr>
            <p:ph type="ctrTitle" idx="4294967295"/>
          </p:nvPr>
        </p:nvSpPr>
        <p:spPr>
          <a:xfrm>
            <a:off x="228600" y="266700"/>
            <a:ext cx="5757863" cy="19177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567400"/>
                </a:solidFill>
                <a:latin typeface="Arial" charset="0"/>
                <a:cs typeface="Arial" charset="0"/>
              </a:rPr>
              <a:t>   </a:t>
            </a:r>
            <a:br>
              <a:rPr lang="ru-RU" sz="2800" b="1" smtClean="0">
                <a:solidFill>
                  <a:srgbClr val="56740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567400"/>
                </a:solidFill>
                <a:latin typeface="Arial" charset="0"/>
                <a:cs typeface="Arial" charset="0"/>
              </a:rPr>
              <a:t/>
            </a:r>
            <a:br>
              <a:rPr lang="ru-RU" sz="2800" b="1" smtClean="0">
                <a:solidFill>
                  <a:srgbClr val="567400"/>
                </a:solidFill>
                <a:latin typeface="Arial" charset="0"/>
                <a:cs typeface="Arial" charset="0"/>
              </a:rPr>
            </a:br>
            <a:r>
              <a:rPr lang="ru-RU" sz="2800" b="1" smtClean="0">
                <a:solidFill>
                  <a:srgbClr val="567400"/>
                </a:solidFill>
                <a:latin typeface="Arial" charset="0"/>
                <a:cs typeface="Arial" charset="0"/>
              </a:rPr>
              <a:t>СОЦИАЛЬНОЕ ВОЛОНТЕРСТВО</a:t>
            </a:r>
            <a:br>
              <a:rPr lang="ru-RU" sz="2800" b="1" smtClean="0">
                <a:solidFill>
                  <a:srgbClr val="567400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rgbClr val="567400"/>
                </a:solidFill>
                <a:latin typeface="Arial" charset="0"/>
                <a:cs typeface="Arial" charset="0"/>
              </a:rPr>
              <a:t>Привлечение детей-сирот к краеведению, спорту, туризму, изучение безопасной жизнедеятельности </a:t>
            </a:r>
            <a:br>
              <a:rPr lang="ru-RU" sz="2800" smtClean="0">
                <a:solidFill>
                  <a:srgbClr val="567400"/>
                </a:solidFill>
                <a:latin typeface="Arial" charset="0"/>
                <a:cs typeface="Arial" charset="0"/>
              </a:rPr>
            </a:br>
            <a:r>
              <a:rPr lang="ru-RU" sz="2800" smtClean="0">
                <a:solidFill>
                  <a:srgbClr val="567400"/>
                </a:solidFill>
                <a:latin typeface="Arial" charset="0"/>
                <a:cs typeface="Arial" charset="0"/>
              </a:rPr>
              <a:t>на природе</a:t>
            </a:r>
          </a:p>
        </p:txBody>
      </p:sp>
      <p:sp>
        <p:nvSpPr>
          <p:cNvPr id="47113" name="Rectangle 9"/>
          <p:cNvSpPr txBox="1"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ru-RU" smtClean="0">
              <a:latin typeface="Arial" charset="0"/>
              <a:cs typeface="Arial" charset="0"/>
            </a:endParaRPr>
          </a:p>
        </p:txBody>
      </p:sp>
      <p:pic>
        <p:nvPicPr>
          <p:cNvPr id="47114" name="Picture 10" descr="IMG01188-20140411-085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7550" y="4089400"/>
            <a:ext cx="3106738" cy="233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Google Shape;263;g7a52cfd606_5_9"/>
          <p:cNvSpPr txBox="1">
            <a:spLocks noGrp="1"/>
          </p:cNvSpPr>
          <p:nvPr>
            <p:ph type="ctrTitle"/>
          </p:nvPr>
        </p:nvSpPr>
        <p:spPr>
          <a:xfrm>
            <a:off x="2611438" y="2057400"/>
            <a:ext cx="6080125" cy="2036763"/>
          </a:xfrm>
        </p:spPr>
        <p:txBody>
          <a:bodyPr/>
          <a:lstStyle/>
          <a:p>
            <a:pPr algn="l"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3800" smtClean="0">
                <a:solidFill>
                  <a:srgbClr val="38761D"/>
                </a:solidFill>
                <a:latin typeface="Raleway"/>
                <a:cs typeface="Arial" charset="0"/>
                <a:sym typeface="Raleway"/>
              </a:rPr>
              <a:t>Успешные практики</a:t>
            </a:r>
            <a:r>
              <a:rPr lang="ru-RU" sz="3800" smtClean="0">
                <a:solidFill>
                  <a:srgbClr val="38761D"/>
                </a:solidFill>
                <a:latin typeface="Arial" charset="0"/>
                <a:cs typeface="Arial" charset="0"/>
                <a:sym typeface="Raleway"/>
              </a:rPr>
              <a:t/>
            </a:r>
            <a:br>
              <a:rPr lang="ru-RU" sz="3800" smtClean="0">
                <a:solidFill>
                  <a:srgbClr val="38761D"/>
                </a:solidFill>
                <a:latin typeface="Arial" charset="0"/>
                <a:cs typeface="Arial" charset="0"/>
                <a:sym typeface="Raleway"/>
              </a:rPr>
            </a:br>
            <a:r>
              <a:rPr lang="ru-RU" sz="3800" smtClean="0">
                <a:solidFill>
                  <a:srgbClr val="38761D"/>
                </a:solidFill>
                <a:latin typeface="Arial" charset="0"/>
                <a:cs typeface="Arial" charset="0"/>
                <a:sym typeface="Raleway"/>
              </a:rPr>
              <a:t/>
            </a:r>
            <a:br>
              <a:rPr lang="ru-RU" sz="3800" smtClean="0">
                <a:solidFill>
                  <a:srgbClr val="38761D"/>
                </a:solidFill>
                <a:latin typeface="Arial" charset="0"/>
                <a:cs typeface="Arial" charset="0"/>
                <a:sym typeface="Raleway"/>
              </a:rPr>
            </a:br>
            <a:r>
              <a:rPr lang="ru-RU" sz="3800" smtClean="0">
                <a:solidFill>
                  <a:srgbClr val="38761D"/>
                </a:solidFill>
                <a:latin typeface="Arial" charset="0"/>
                <a:cs typeface="Arial" charset="0"/>
                <a:sym typeface="Raleway"/>
              </a:rPr>
              <a:t>Социальный туризм 55+</a:t>
            </a:r>
            <a:endParaRPr lang="ru-RU" sz="4000" smtClean="0">
              <a:solidFill>
                <a:srgbClr val="38761D"/>
              </a:solidFill>
              <a:latin typeface="Arial" charset="0"/>
              <a:cs typeface="Arial" charset="0"/>
              <a:sym typeface="Calibri" pitchFamily="34" charset="0"/>
            </a:endParaRPr>
          </a:p>
        </p:txBody>
      </p:sp>
      <p:sp>
        <p:nvSpPr>
          <p:cNvPr id="55298" name="Google Shape;264;g7a52cfd606_5_9"/>
          <p:cNvSpPr txBox="1">
            <a:spLocks noChangeArrowheads="1"/>
          </p:cNvSpPr>
          <p:nvPr/>
        </p:nvSpPr>
        <p:spPr bwMode="auto">
          <a:xfrm>
            <a:off x="706438" y="4713288"/>
            <a:ext cx="76327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en-US" sz="2400" b="1">
                <a:solidFill>
                  <a:srgbClr val="38761D"/>
                </a:solidFill>
                <a:latin typeface="Lato"/>
                <a:sym typeface="Lato"/>
              </a:rPr>
              <a:t>ГАУ “КЦСОН Октябрьского района</a:t>
            </a:r>
            <a:r>
              <a:rPr lang="ru-RU" sz="2400" b="1">
                <a:solidFill>
                  <a:srgbClr val="38761D"/>
                </a:solidFill>
                <a:sym typeface="Lato"/>
              </a:rPr>
              <a:t> </a:t>
            </a:r>
            <a:r>
              <a:rPr lang="en-US" sz="2400" b="1">
                <a:solidFill>
                  <a:srgbClr val="38761D"/>
                </a:solidFill>
                <a:latin typeface="Lato"/>
                <a:sym typeface="Lato"/>
              </a:rPr>
              <a:t> г</a:t>
            </a:r>
            <a:r>
              <a:rPr lang="ru-RU" sz="2400" b="1">
                <a:solidFill>
                  <a:srgbClr val="38761D"/>
                </a:solidFill>
                <a:sym typeface="Lato"/>
              </a:rPr>
              <a:t>.</a:t>
            </a:r>
            <a:r>
              <a:rPr lang="en-US" sz="2400" b="1">
                <a:solidFill>
                  <a:srgbClr val="38761D"/>
                </a:solidFill>
                <a:latin typeface="Lato"/>
                <a:sym typeface="Lato"/>
              </a:rPr>
              <a:t>Екатеринбурга”</a:t>
            </a:r>
            <a:endParaRPr lang="ru-RU" sz="2400" b="1">
              <a:solidFill>
                <a:srgbClr val="38761D"/>
              </a:solidFill>
              <a:sym typeface="Lato"/>
            </a:endParaRPr>
          </a:p>
          <a:p>
            <a:pPr algn="r">
              <a:buClr>
                <a:srgbClr val="000000"/>
              </a:buClr>
              <a:buSzPts val="1100"/>
              <a:buFont typeface="Arial" charset="0"/>
              <a:buNone/>
            </a:pPr>
            <a:endParaRPr lang="ru-RU" sz="2400" b="1">
              <a:solidFill>
                <a:srgbClr val="38761D"/>
              </a:solidFill>
              <a:sym typeface="Calibri" pitchFamily="34" charset="0"/>
            </a:endParaRPr>
          </a:p>
        </p:txBody>
      </p:sp>
      <p:pic>
        <p:nvPicPr>
          <p:cNvPr id="55299" name="Google Shape;265;g7a52cfd606_5_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288925"/>
            <a:ext cx="2571750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3140075" y="5824538"/>
            <a:ext cx="258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38761D"/>
                </a:solidFill>
                <a:sym typeface="Lato"/>
              </a:rPr>
              <a:t>        2019 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9;g6ba880ee1a_0_0"/>
          <p:cNvSpPr txBox="1">
            <a:spLocks noGrp="1"/>
          </p:cNvSpPr>
          <p:nvPr>
            <p:ph type="ctrTitle"/>
          </p:nvPr>
        </p:nvSpPr>
        <p:spPr>
          <a:xfrm>
            <a:off x="1023938" y="647700"/>
            <a:ext cx="7251700" cy="1101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  <a:t>ПРОЕКТ</a:t>
            </a:r>
            <a:b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4400" smtClean="0">
                <a:latin typeface="Calibri" pitchFamily="34" charset="0"/>
                <a:cs typeface="Arial" charset="0"/>
                <a:sym typeface="Calibri" pitchFamily="34" charset="0"/>
              </a:rPr>
              <a:t>Социальный туризм 55</a:t>
            </a:r>
            <a:r>
              <a:rPr lang="en-US" sz="4400" smtClean="0">
                <a:latin typeface="Calibri" pitchFamily="34" charset="0"/>
                <a:cs typeface="Arial" charset="0"/>
                <a:sym typeface="Calibri" pitchFamily="34" charset="0"/>
              </a:rPr>
              <a:t>+</a:t>
            </a:r>
            <a:endParaRPr lang="ru-RU" sz="44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6386" name="Google Shape;100;g6ba880ee1a_0_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9563" y="1928813"/>
            <a:ext cx="4659312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Google Shape;101;g6ba880ee1a_0_0"/>
          <p:cNvSpPr txBox="1">
            <a:spLocks noChangeArrowheads="1"/>
          </p:cNvSpPr>
          <p:nvPr/>
        </p:nvSpPr>
        <p:spPr bwMode="auto">
          <a:xfrm>
            <a:off x="142875" y="1928813"/>
            <a:ext cx="38401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r>
              <a:rPr lang="en-US" sz="2400">
                <a:latin typeface="Lato"/>
                <a:sym typeface="Lato"/>
              </a:rPr>
              <a:t>- </a:t>
            </a:r>
            <a:r>
              <a:rPr lang="ru-RU" sz="2400">
                <a:sym typeface="Lato"/>
              </a:rPr>
              <a:t>В рамках комплексной </a:t>
            </a:r>
            <a:r>
              <a:rPr lang="en-US" sz="2400">
                <a:latin typeface="Lato"/>
                <a:sym typeface="Lato"/>
              </a:rPr>
              <a:t> программы “Старшее поколение”, реализуемое в Свердловской области с 201</a:t>
            </a:r>
            <a:r>
              <a:rPr lang="ru-RU" sz="2400">
                <a:sym typeface="Lato"/>
              </a:rPr>
              <a:t>2</a:t>
            </a:r>
            <a:r>
              <a:rPr lang="en-US" sz="2400">
                <a:latin typeface="Lato"/>
                <a:sym typeface="Lato"/>
              </a:rPr>
              <a:t> года</a:t>
            </a:r>
            <a:endParaRPr lang="ru-RU" sz="2400">
              <a:latin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Google Shape;107;g6ba880ee1a_0_5"/>
          <p:cNvSpPr txBox="1">
            <a:spLocks noGrp="1"/>
          </p:cNvSpPr>
          <p:nvPr>
            <p:ph type="ctrTitle"/>
          </p:nvPr>
        </p:nvSpPr>
        <p:spPr>
          <a:xfrm>
            <a:off x="0" y="1158875"/>
            <a:ext cx="7080250" cy="1101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</a:br>
            <a:endParaRPr lang="ru-RU" sz="40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18434" name="Google Shape;108;g6ba880ee1a_0_5"/>
          <p:cNvSpPr txBox="1">
            <a:spLocks noChangeArrowheads="1"/>
          </p:cNvSpPr>
          <p:nvPr/>
        </p:nvSpPr>
        <p:spPr bwMode="auto">
          <a:xfrm>
            <a:off x="174625" y="2532063"/>
            <a:ext cx="5180013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2400">
              <a:latin typeface="Lato"/>
              <a:sym typeface="Lato"/>
            </a:endParaRPr>
          </a:p>
          <a:p>
            <a:pPr>
              <a:buClr>
                <a:srgbClr val="000000"/>
              </a:buClr>
              <a:buSzPts val="2400"/>
              <a:buFont typeface="Lato"/>
              <a:buChar char="●"/>
            </a:pPr>
            <a:r>
              <a:rPr lang="en-US" sz="3600">
                <a:solidFill>
                  <a:srgbClr val="FF0000"/>
                </a:solidFill>
                <a:sym typeface="Lato"/>
              </a:rPr>
              <a:t>«Активн</a:t>
            </a:r>
            <a:r>
              <a:rPr lang="ru-RU" sz="3600">
                <a:solidFill>
                  <a:srgbClr val="FF0000"/>
                </a:solidFill>
                <a:sym typeface="Lato"/>
              </a:rPr>
              <a:t>ый</a:t>
            </a:r>
            <a:r>
              <a:rPr lang="en-US" sz="3600">
                <a:solidFill>
                  <a:srgbClr val="FF0000"/>
                </a:solidFill>
                <a:sym typeface="Lato"/>
              </a:rPr>
              <a:t> </a:t>
            </a:r>
            <a:r>
              <a:rPr lang="ru-RU" sz="3600">
                <a:solidFill>
                  <a:srgbClr val="FF0000"/>
                </a:solidFill>
                <a:sym typeface="Lato"/>
              </a:rPr>
              <a:t>туризм</a:t>
            </a:r>
            <a:r>
              <a:rPr lang="en-US" sz="3600">
                <a:solidFill>
                  <a:srgbClr val="FF0000"/>
                </a:solidFill>
                <a:sym typeface="Lato"/>
              </a:rPr>
              <a:t>»</a:t>
            </a:r>
            <a:endParaRPr lang="ru-RU" sz="3600">
              <a:solidFill>
                <a:srgbClr val="FF0000"/>
              </a:solidFill>
              <a:sym typeface="Lato"/>
            </a:endParaRPr>
          </a:p>
          <a:p>
            <a:pPr>
              <a:buClr>
                <a:srgbClr val="000000"/>
              </a:buClr>
              <a:buSzPts val="2400"/>
              <a:buFont typeface="Lato"/>
              <a:buChar char="●"/>
            </a:pPr>
            <a:endParaRPr lang="ru-RU" sz="3600">
              <a:solidFill>
                <a:srgbClr val="FF0000"/>
              </a:solidFill>
              <a:sym typeface="Lato"/>
            </a:endParaRPr>
          </a:p>
          <a:p>
            <a:pPr>
              <a:buClr>
                <a:srgbClr val="000000"/>
              </a:buClr>
              <a:buSzPts val="2400"/>
              <a:buFont typeface="Lato"/>
              <a:buChar char="●"/>
            </a:pPr>
            <a:r>
              <a:rPr lang="en-US" sz="3600">
                <a:sym typeface="Lato"/>
              </a:rPr>
              <a:t>«</a:t>
            </a:r>
            <a:r>
              <a:rPr lang="ru-RU" sz="3600">
                <a:sym typeface="Lato"/>
              </a:rPr>
              <a:t>Виртуальные </a:t>
            </a:r>
          </a:p>
          <a:p>
            <a:pPr>
              <a:buClr>
                <a:srgbClr val="000000"/>
              </a:buClr>
              <a:buSzPts val="2400"/>
              <a:buFont typeface="Lato"/>
              <a:buNone/>
            </a:pPr>
            <a:r>
              <a:rPr lang="ru-RU" sz="3600">
                <a:sym typeface="Lato"/>
              </a:rPr>
              <a:t>                экскурсии</a:t>
            </a:r>
            <a:r>
              <a:rPr lang="en-US" sz="3600">
                <a:sym typeface="Lato"/>
              </a:rPr>
              <a:t>»</a:t>
            </a:r>
            <a:r>
              <a:rPr lang="en-US" sz="2400">
                <a:latin typeface="Lato"/>
                <a:sym typeface="Lato"/>
              </a:rPr>
              <a:t>      					</a:t>
            </a:r>
            <a:endParaRPr lang="ru-RU" sz="2400">
              <a:latin typeface="Lato"/>
              <a:sym typeface="Lato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2400">
              <a:latin typeface="Lato"/>
              <a:sym typeface="Lato"/>
            </a:endParaRPr>
          </a:p>
          <a:p>
            <a:pPr>
              <a:buClr>
                <a:srgbClr val="000000"/>
              </a:buClr>
              <a:buSzPts val="1100"/>
              <a:buFont typeface="Arial" charset="0"/>
              <a:buNone/>
            </a:pPr>
            <a:endParaRPr lang="ru-RU" sz="1200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8435" name="Google Shape;109;g6ba880ee1a_0_5"/>
          <p:cNvSpPr txBox="1">
            <a:spLocks noChangeArrowheads="1"/>
          </p:cNvSpPr>
          <p:nvPr/>
        </p:nvSpPr>
        <p:spPr bwMode="auto">
          <a:xfrm>
            <a:off x="4630738" y="2843213"/>
            <a:ext cx="451326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marL="457200" indent="-381000">
              <a:buClr>
                <a:srgbClr val="000000"/>
              </a:buClr>
              <a:buSzPts val="2400"/>
              <a:buFont typeface="Lato"/>
              <a:buChar char="●"/>
            </a:pPr>
            <a:r>
              <a:rPr lang="ru-RU" sz="3600">
                <a:solidFill>
                  <a:srgbClr val="6C55F5"/>
                </a:solidFill>
                <a:sym typeface="Lato"/>
              </a:rPr>
              <a:t>«Краеведение</a:t>
            </a:r>
            <a:r>
              <a:rPr lang="en-US" sz="3600">
                <a:solidFill>
                  <a:srgbClr val="6C55F5"/>
                </a:solidFill>
                <a:sym typeface="Lato"/>
              </a:rPr>
              <a:t>»</a:t>
            </a:r>
            <a:r>
              <a:rPr lang="en-US" sz="2400">
                <a:solidFill>
                  <a:srgbClr val="6C55F5"/>
                </a:solidFill>
                <a:latin typeface="Lato"/>
                <a:sym typeface="Lato"/>
              </a:rPr>
              <a:t> </a:t>
            </a:r>
            <a:endParaRPr lang="ru-RU" sz="2400">
              <a:solidFill>
                <a:srgbClr val="6C55F5"/>
              </a:solidFill>
              <a:latin typeface="Lato"/>
              <a:sym typeface="Lato"/>
            </a:endParaRPr>
          </a:p>
          <a:p>
            <a:pPr marL="457200" indent="-381000">
              <a:buClr>
                <a:srgbClr val="000000"/>
              </a:buClr>
              <a:buSzPts val="2400"/>
              <a:buFont typeface="Lato"/>
              <a:buNone/>
            </a:pPr>
            <a:r>
              <a:rPr lang="en-US" sz="2400">
                <a:solidFill>
                  <a:srgbClr val="6C55F5"/>
                </a:solidFill>
                <a:latin typeface="Lato"/>
                <a:sym typeface="Lato"/>
              </a:rPr>
              <a:t>	</a:t>
            </a:r>
            <a:endParaRPr lang="ru-RU" sz="2400">
              <a:solidFill>
                <a:srgbClr val="6C55F5"/>
              </a:solidFill>
              <a:latin typeface="Lato"/>
              <a:sym typeface="Lato"/>
            </a:endParaRPr>
          </a:p>
          <a:p>
            <a:pPr marL="457200" indent="-381000">
              <a:buClr>
                <a:srgbClr val="000000"/>
              </a:buClr>
              <a:buSzPts val="2400"/>
              <a:buFont typeface="Lato"/>
              <a:buChar char="●"/>
            </a:pPr>
            <a:r>
              <a:rPr lang="ru-RU" sz="3600">
                <a:solidFill>
                  <a:srgbClr val="31C138"/>
                </a:solidFill>
                <a:sym typeface="Lato"/>
              </a:rPr>
              <a:t>«Социальное волонтерство в сфере туризма»</a:t>
            </a:r>
            <a:endParaRPr lang="ru-RU" sz="3600">
              <a:solidFill>
                <a:srgbClr val="31C138"/>
              </a:solidFill>
            </a:endParaRPr>
          </a:p>
        </p:txBody>
      </p:sp>
      <p:sp>
        <p:nvSpPr>
          <p:cNvPr id="18436" name="Google Shape;110;g6ba880ee1a_0_5"/>
          <p:cNvSpPr txBox="1">
            <a:spLocks noChangeArrowheads="1"/>
          </p:cNvSpPr>
          <p:nvPr/>
        </p:nvSpPr>
        <p:spPr bwMode="auto">
          <a:xfrm>
            <a:off x="0" y="447675"/>
            <a:ext cx="925195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solidFill>
                  <a:srgbClr val="567400"/>
                </a:solidFill>
                <a:sym typeface="Lato"/>
              </a:rPr>
              <a:t>НАПРАВЛЕНИЯ </a:t>
            </a:r>
          </a:p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 sz="3600" b="1">
                <a:solidFill>
                  <a:srgbClr val="567400"/>
                </a:solidFill>
                <a:sym typeface="Lato"/>
              </a:rPr>
              <a:t>СОЦИАЛЬНОГО ТУРИЗМА</a:t>
            </a:r>
            <a:endParaRPr lang="ru-RU" sz="3600" b="1">
              <a:solidFill>
                <a:srgbClr val="567400"/>
              </a:solidFill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Google Shape;116;g6ba880ee1a_0_10"/>
          <p:cNvSpPr txBox="1">
            <a:spLocks noGrp="1"/>
          </p:cNvSpPr>
          <p:nvPr>
            <p:ph type="ctrTitle"/>
          </p:nvPr>
        </p:nvSpPr>
        <p:spPr>
          <a:xfrm>
            <a:off x="-236538" y="566738"/>
            <a:ext cx="8662988" cy="1101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  <a:t>      </a:t>
            </a:r>
            <a:r>
              <a:rPr lang="en-US" sz="4000" smtClean="0">
                <a:latin typeface="Calibri" pitchFamily="34" charset="0"/>
                <a:cs typeface="Arial" charset="0"/>
                <a:sym typeface="Calibri" pitchFamily="34" charset="0"/>
              </a:rPr>
              <a:t>социальный туризм</a:t>
            </a:r>
            <a: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  <a:t>- это АКТИВНАЯ ЖИЗНЬ</a:t>
            </a:r>
            <a:b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</a:br>
            <a:endParaRPr lang="ru-RU" sz="40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117" name="Google Shape;117;g6ba880ee1a_0_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299075" y="3063875"/>
            <a:ext cx="3549650" cy="331152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0483" name="Google Shape;118;g6ba880ee1a_0_1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8750" y="3233738"/>
            <a:ext cx="383698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P101005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44800" y="1885950"/>
            <a:ext cx="25431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24;g6ba880ee1a_0_15"/>
          <p:cNvSpPr txBox="1">
            <a:spLocks noGrp="1"/>
          </p:cNvSpPr>
          <p:nvPr>
            <p:ph type="ctrTitle"/>
          </p:nvPr>
        </p:nvSpPr>
        <p:spPr>
          <a:xfrm>
            <a:off x="165100" y="347663"/>
            <a:ext cx="8496300" cy="11017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en-US" sz="4000" smtClean="0">
                <a:latin typeface="Calibri" pitchFamily="34" charset="0"/>
                <a:cs typeface="Arial" charset="0"/>
                <a:sym typeface="Calibri" pitchFamily="34" charset="0"/>
              </a:rPr>
              <a:t>Т</a:t>
            </a:r>
            <a:r>
              <a:rPr lang="en-US" sz="4000" smtClean="0">
                <a:latin typeface="Lato"/>
                <a:cs typeface="Arial" charset="0"/>
                <a:sym typeface="Lato"/>
              </a:rPr>
              <a:t>уристический клуб     </a:t>
            </a:r>
            <a:r>
              <a:rPr lang="ru-RU" sz="4000" smtClean="0">
                <a:latin typeface="Lato"/>
                <a:cs typeface="Arial" charset="0"/>
                <a:sym typeface="Lato"/>
              </a:rPr>
              <a:t/>
            </a:r>
            <a:br>
              <a:rPr lang="ru-RU" sz="4000" smtClean="0">
                <a:latin typeface="Lato"/>
                <a:cs typeface="Arial" charset="0"/>
                <a:sym typeface="Lato"/>
              </a:rPr>
            </a:br>
            <a:r>
              <a:rPr lang="en-US" sz="4000" smtClean="0">
                <a:latin typeface="Lato"/>
                <a:cs typeface="Arial" charset="0"/>
                <a:sym typeface="Lato"/>
              </a:rPr>
              <a:t>       “Каравелла”</a:t>
            </a:r>
            <a:r>
              <a:rPr lang="en-US" sz="4000" smtClean="0">
                <a:latin typeface="Calibri" pitchFamily="34" charset="0"/>
                <a:cs typeface="Arial" charset="0"/>
                <a:sym typeface="Calibri" pitchFamily="34" charset="0"/>
              </a:rPr>
              <a:t> </a:t>
            </a:r>
            <a:endParaRPr lang="ru-RU" sz="4000" smtClean="0"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sp>
        <p:nvSpPr>
          <p:cNvPr id="22530" name="Google Shape;125;g6ba880ee1a_0_15"/>
          <p:cNvSpPr txBox="1">
            <a:spLocks noChangeArrowheads="1"/>
          </p:cNvSpPr>
          <p:nvPr/>
        </p:nvSpPr>
        <p:spPr bwMode="auto">
          <a:xfrm>
            <a:off x="3989388" y="1944688"/>
            <a:ext cx="5011737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en-US" sz="2300" b="1">
                <a:latin typeface="Lato"/>
                <a:sym typeface="Lato"/>
              </a:rPr>
              <a:t>Туристический клуб объединяет пожилых туристов, спортсменов и любителей активного отдыха. </a:t>
            </a:r>
            <a:r>
              <a:rPr lang="ru-RU" sz="2300" b="1">
                <a:latin typeface="Lato"/>
                <a:sym typeface="Lato"/>
              </a:rPr>
              <a:t>При содействии</a:t>
            </a:r>
            <a:r>
              <a:rPr lang="en-US" sz="2300" b="1">
                <a:latin typeface="Lato"/>
                <a:sym typeface="Lato"/>
              </a:rPr>
              <a:t> сотрудник</a:t>
            </a:r>
            <a:r>
              <a:rPr lang="ru-RU" sz="2300" b="1">
                <a:latin typeface="Lato"/>
                <a:sym typeface="Lato"/>
              </a:rPr>
              <a:t>ов</a:t>
            </a:r>
            <a:r>
              <a:rPr lang="en-US" sz="2300" b="1">
                <a:latin typeface="Lato"/>
                <a:sym typeface="Lato"/>
              </a:rPr>
              <a:t> Центра пенсионеры организуют пешие походы и участвуют в сплавах по уральским рекам. Члены клуба «Каравелла» ежегодно участвуют в туристских слетах пенсионеров, на которых неоднократно занимали почтенные места</a:t>
            </a:r>
            <a:endParaRPr lang="ru-RU" sz="2300" b="1">
              <a:latin typeface="Lato"/>
              <a:sym typeface="Lato"/>
            </a:endParaRPr>
          </a:p>
        </p:txBody>
      </p:sp>
      <p:pic>
        <p:nvPicPr>
          <p:cNvPr id="22531" name="Google Shape;126;g6ba880ee1a_0_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4130675"/>
            <a:ext cx="38417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Google Shape;127;g6ba880ee1a_0_1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1325563"/>
            <a:ext cx="2687638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Google Shape;150;g7a52cfd606_1_1386"/>
          <p:cNvSpPr txBox="1">
            <a:spLocks noGrp="1"/>
          </p:cNvSpPr>
          <p:nvPr>
            <p:ph type="ctrTitle"/>
          </p:nvPr>
        </p:nvSpPr>
        <p:spPr>
          <a:xfrm>
            <a:off x="358775" y="1371600"/>
            <a:ext cx="8364538" cy="7493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3200" smtClean="0">
                <a:latin typeface="Calibri" pitchFamily="34" charset="0"/>
                <a:cs typeface="Arial" charset="0"/>
                <a:sym typeface="Calibri" pitchFamily="34" charset="0"/>
              </a:rPr>
              <a:t>Теоретические занятия включают в себя комплекс различных компетенций, в том числе курс</a:t>
            </a:r>
            <a:br>
              <a:rPr lang="ru-RU" sz="3200" smtClean="0"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3200" smtClean="0">
                <a:latin typeface="Calibri" pitchFamily="34" charset="0"/>
                <a:cs typeface="Arial" charset="0"/>
                <a:sym typeface="Calibri" pitchFamily="34" charset="0"/>
              </a:rPr>
              <a:t>и</a:t>
            </a:r>
            <a:r>
              <a:rPr lang="ru-RU" sz="3200" smtClean="0">
                <a:latin typeface="Arial" charset="0"/>
                <a:cs typeface="Arial" charset="0"/>
                <a:sym typeface="Lato"/>
              </a:rPr>
              <a:t>зучение иностранных языков</a:t>
            </a:r>
          </a:p>
        </p:txBody>
      </p:sp>
      <p:pic>
        <p:nvPicPr>
          <p:cNvPr id="28674" name="Google Shape;151;g7a52cfd606_1_138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751138"/>
            <a:ext cx="4389438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Google Shape;152;g7a52cfd606_1_1386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" y="2854325"/>
            <a:ext cx="340995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217;g6ba880ee1a_1_34"/>
          <p:cNvSpPr txBox="1">
            <a:spLocks noGrp="1"/>
          </p:cNvSpPr>
          <p:nvPr>
            <p:ph type="ctrTitle" idx="4294967295"/>
          </p:nvPr>
        </p:nvSpPr>
        <p:spPr>
          <a:xfrm>
            <a:off x="347663" y="403225"/>
            <a:ext cx="7664450" cy="1101725"/>
          </a:xfrm>
        </p:spPr>
        <p:txBody>
          <a:bodyPr>
            <a:normAutofit/>
          </a:bodyPr>
          <a:lstStyle/>
          <a:p>
            <a:pPr algn="ctr" eaLnBrk="1" hangingPunct="1">
              <a:buClr>
                <a:srgbClr val="4A6300"/>
              </a:buClr>
              <a:buSzPts val="4400"/>
              <a:buFont typeface="Calibri" pitchFamily="34" charset="0"/>
              <a:buNone/>
            </a:pPr>
            <a: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      </a:t>
            </a:r>
            <a:r>
              <a:rPr lang="ru-RU" sz="36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36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36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обучение написания пресс-релизов, статей, фотографирование</a:t>
            </a:r>
            <a: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endParaRPr lang="ru-RU" sz="4000" b="1" smtClean="0">
              <a:solidFill>
                <a:srgbClr val="4A63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65539" name="Google Shape;218;g6ba880ee1a_1_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268538"/>
            <a:ext cx="4338638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Google Shape;219;g6ba880ee1a_1_3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49813" y="2063750"/>
            <a:ext cx="412750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75;g6ba880ee1a_1_11"/>
          <p:cNvSpPr txBox="1">
            <a:spLocks noGrp="1"/>
          </p:cNvSpPr>
          <p:nvPr>
            <p:ph type="ctrTitle" idx="4294967295"/>
          </p:nvPr>
        </p:nvSpPr>
        <p:spPr>
          <a:xfrm>
            <a:off x="-1443038" y="160338"/>
            <a:ext cx="9405938" cy="1249362"/>
          </a:xfrm>
        </p:spPr>
        <p:txBody>
          <a:bodyPr>
            <a:normAutofit/>
          </a:bodyPr>
          <a:lstStyle/>
          <a:p>
            <a:pPr marL="1828800" indent="457200" eaLnBrk="1" hangingPunct="1">
              <a:buClr>
                <a:srgbClr val="4A6300"/>
              </a:buClr>
              <a:buSzPts val="4400"/>
              <a:buFont typeface="Calibri" pitchFamily="34" charset="0"/>
              <a:buNone/>
            </a:pPr>
            <a: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/>
            </a:r>
            <a:b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</a:br>
            <a:r>
              <a:rPr lang="ru-RU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                    </a:t>
            </a:r>
            <a:r>
              <a:rPr lang="en-US" sz="4000" b="1" smtClean="0">
                <a:solidFill>
                  <a:srgbClr val="4A6300"/>
                </a:solidFill>
                <a:latin typeface="Calibri" pitchFamily="34" charset="0"/>
                <a:cs typeface="Arial" charset="0"/>
                <a:sym typeface="Calibri" pitchFamily="34" charset="0"/>
              </a:rPr>
              <a:t>    </a:t>
            </a:r>
            <a:endParaRPr lang="ru-RU" sz="4000" b="1" smtClean="0">
              <a:solidFill>
                <a:srgbClr val="4A6300"/>
              </a:solidFill>
              <a:latin typeface="Calibri" pitchFamily="34" charset="0"/>
              <a:cs typeface="Arial" charset="0"/>
              <a:sym typeface="Calibri" pitchFamily="34" charset="0"/>
            </a:endParaRPr>
          </a:p>
        </p:txBody>
      </p:sp>
      <p:pic>
        <p:nvPicPr>
          <p:cNvPr id="67587" name="Google Shape;176;g6ba880ee1a_1_1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3" y="3860800"/>
            <a:ext cx="3736975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Google Shape;177;g6ba880ee1a_1_1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97400" y="3871913"/>
            <a:ext cx="389413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Google Shape;178;g6ba880ee1a_1_11"/>
          <p:cNvSpPr txBox="1">
            <a:spLocks noChangeArrowheads="1"/>
          </p:cNvSpPr>
          <p:nvPr/>
        </p:nvSpPr>
        <p:spPr bwMode="auto">
          <a:xfrm>
            <a:off x="0" y="609600"/>
            <a:ext cx="914400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567400"/>
                </a:solidFill>
                <a:sym typeface="Lato"/>
              </a:rPr>
              <a:t>З</a:t>
            </a:r>
            <a:r>
              <a:rPr lang="en-US" sz="2400" b="1">
                <a:solidFill>
                  <a:srgbClr val="567400"/>
                </a:solidFill>
                <a:latin typeface="Lato"/>
                <a:sym typeface="Lato"/>
              </a:rPr>
              <a:t>наком</a:t>
            </a:r>
            <a:r>
              <a:rPr lang="ru-RU" sz="2400" b="1">
                <a:solidFill>
                  <a:srgbClr val="567400"/>
                </a:solidFill>
                <a:sym typeface="Lato"/>
              </a:rPr>
              <a:t>ство</a:t>
            </a:r>
            <a:r>
              <a:rPr lang="en-US" sz="2400" b="1">
                <a:solidFill>
                  <a:srgbClr val="567400"/>
                </a:solidFill>
                <a:latin typeface="Lato"/>
                <a:sym typeface="Lato"/>
              </a:rPr>
              <a:t> с особенностями приготовления необычных блюд и дегуст</a:t>
            </a:r>
            <a:r>
              <a:rPr lang="ru-RU" sz="2400" b="1">
                <a:solidFill>
                  <a:srgbClr val="567400"/>
                </a:solidFill>
                <a:sym typeface="Lato"/>
              </a:rPr>
              <a:t>ация</a:t>
            </a:r>
            <a:r>
              <a:rPr lang="en-US" sz="2400" b="1">
                <a:solidFill>
                  <a:srgbClr val="567400"/>
                </a:solidFill>
                <a:latin typeface="Lato"/>
                <a:sym typeface="Lato"/>
              </a:rPr>
              <a:t> блюд народов мира. </a:t>
            </a:r>
            <a:endParaRPr lang="ru-RU" sz="2400" b="1">
              <a:solidFill>
                <a:srgbClr val="567400"/>
              </a:solidFill>
              <a:sym typeface="Lato"/>
            </a:endParaRP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567400"/>
                </a:solidFill>
                <a:sym typeface="Lato"/>
              </a:rPr>
              <a:t>П</a:t>
            </a:r>
            <a:r>
              <a:rPr lang="en-US" sz="2400" b="1">
                <a:solidFill>
                  <a:srgbClr val="567400"/>
                </a:solidFill>
                <a:latin typeface="Lato"/>
                <a:sym typeface="Lato"/>
              </a:rPr>
              <a:t>енсионеры делятся накопленным опытом относительно пользы различных напитков, записывают рецепты и узнают о полезных свойствах растений.</a:t>
            </a:r>
            <a:r>
              <a:rPr lang="ru-RU" sz="2400" b="1">
                <a:solidFill>
                  <a:srgbClr val="567400"/>
                </a:solidFill>
                <a:sym typeface="Lato"/>
              </a:rPr>
              <a:t> </a:t>
            </a: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567400"/>
                </a:solidFill>
                <a:sym typeface="Lato"/>
              </a:rPr>
              <a:t>Предлагают блюда для приготовления </a:t>
            </a:r>
          </a:p>
          <a:p>
            <a:pPr algn="ctr">
              <a:buClr>
                <a:srgbClr val="000000"/>
              </a:buClr>
              <a:buSzPts val="1100"/>
              <a:buFont typeface="Arial" charset="0"/>
              <a:buNone/>
            </a:pPr>
            <a:r>
              <a:rPr lang="ru-RU" sz="2400" b="1">
                <a:solidFill>
                  <a:srgbClr val="567400"/>
                </a:solidFill>
                <a:sym typeface="Lato"/>
              </a:rPr>
              <a:t>на природе, костре.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58;g7a52cfd606_1_2084"/>
          <p:cNvSpPr txBox="1">
            <a:spLocks noGrp="1"/>
          </p:cNvSpPr>
          <p:nvPr>
            <p:ph type="ctrTitle"/>
          </p:nvPr>
        </p:nvSpPr>
        <p:spPr>
          <a:xfrm>
            <a:off x="166688" y="573088"/>
            <a:ext cx="8851900" cy="12858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Font typeface="Calibri" pitchFamily="34" charset="0"/>
              <a:buNone/>
            </a:pPr>
            <a:r>
              <a:rPr lang="ru-RU" sz="4000" smtClean="0">
                <a:solidFill>
                  <a:srgbClr val="38761D"/>
                </a:solidFill>
                <a:latin typeface="Arial" charset="0"/>
                <a:cs typeface="Arial" charset="0"/>
                <a:sym typeface="Lato"/>
              </a:rPr>
              <a:t>Направление</a:t>
            </a:r>
            <a:br>
              <a:rPr lang="ru-RU" sz="4000" smtClean="0">
                <a:solidFill>
                  <a:srgbClr val="38761D"/>
                </a:solidFill>
                <a:latin typeface="Arial" charset="0"/>
                <a:cs typeface="Arial" charset="0"/>
                <a:sym typeface="Lato"/>
              </a:rPr>
            </a:br>
            <a:r>
              <a:rPr lang="ru-RU" sz="4000" smtClean="0">
                <a:solidFill>
                  <a:srgbClr val="38761D"/>
                </a:solidFill>
                <a:latin typeface="Arial" charset="0"/>
                <a:cs typeface="Arial" charset="0"/>
                <a:sym typeface="Lato"/>
              </a:rPr>
              <a:t>Виртуальные экскурсии</a:t>
            </a:r>
          </a:p>
        </p:txBody>
      </p:sp>
      <p:pic>
        <p:nvPicPr>
          <p:cNvPr id="159" name="Google Shape;159;g7a52cfd606_1_208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7075" y="3068638"/>
            <a:ext cx="3227388" cy="3154362"/>
          </a:xfrm>
          <a:prstGeom prst="rect">
            <a:avLst/>
          </a:prstGeom>
          <a:noFill/>
          <a:ln>
            <a:noFill/>
          </a:ln>
          <a:effectLst>
            <a:outerShdw blurRad="1428750" dist="400050" algn="bl" rotWithShape="0">
              <a:schemeClr val="dk2">
                <a:alpha val="40000"/>
              </a:schemeClr>
            </a:outerShdw>
          </a:effectLst>
        </p:spPr>
      </p:pic>
      <p:pic>
        <p:nvPicPr>
          <p:cNvPr id="30723" name="Google Shape;160;g7a52cfd606_1_208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56238" y="2870200"/>
            <a:ext cx="337185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пенсы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3400" y="2084388"/>
            <a:ext cx="2806700" cy="1868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стин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</TotalTime>
  <Words>1022</Words>
  <PresentationFormat>Экран (4:3)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Calibri</vt:lpstr>
      <vt:lpstr>Times New Roman</vt:lpstr>
      <vt:lpstr>Raleway</vt:lpstr>
      <vt:lpstr>Lato</vt:lpstr>
      <vt:lpstr>Verdana</vt:lpstr>
      <vt:lpstr>Тема Office</vt:lpstr>
      <vt:lpstr>Тема Office</vt:lpstr>
      <vt:lpstr>Тема Office</vt:lpstr>
      <vt:lpstr>Тема Office</vt:lpstr>
      <vt:lpstr>Направления  работы с гражданами 55+  по продлению  активного долголетия </vt:lpstr>
      <vt:lpstr>ПРОЕКТ Социальный туризм 55+</vt:lpstr>
      <vt:lpstr> </vt:lpstr>
      <vt:lpstr>       социальный туризм - это АКТИВНАЯ ЖИЗНЬ </vt:lpstr>
      <vt:lpstr> Туристический клуб             “Каравелла” </vt:lpstr>
      <vt:lpstr>Теоретические занятия включают в себя комплекс различных компетенций, в том числе курс изучение иностранных языков</vt:lpstr>
      <vt:lpstr>         обучение написания пресс-релизов, статей, фотографирование </vt:lpstr>
      <vt:lpstr>                          </vt:lpstr>
      <vt:lpstr>Направление Виртуальные экскурсии</vt:lpstr>
      <vt:lpstr>       Экскурсии для всех        категорий граждан</vt:lpstr>
      <vt:lpstr>   Доступный     спорт</vt:lpstr>
      <vt:lpstr>     СОЦИАЛЬНОЕ ВОЛОНТЕРСТВО Привлечение детей-сирот к краеведению, спорту, туризму, изучение безопасной жизнедеятельности  на природе</vt:lpstr>
      <vt:lpstr>Успешные практики  Социальный туризм 55+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Успешные практики работы ЦСОН в регионе</dc:title>
  <dc:creator>obstinate</dc:creator>
  <cp:lastModifiedBy>R</cp:lastModifiedBy>
  <cp:revision>15</cp:revision>
  <dcterms:created xsi:type="dcterms:W3CDTF">2018-02-25T09:09:03Z</dcterms:created>
  <dcterms:modified xsi:type="dcterms:W3CDTF">2020-11-18T09:23:55Z</dcterms:modified>
</cp:coreProperties>
</file>