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75" r:id="rId5"/>
    <p:sldId id="274" r:id="rId6"/>
    <p:sldId id="276" r:id="rId7"/>
    <p:sldId id="289" r:id="rId8"/>
    <p:sldId id="290" r:id="rId9"/>
    <p:sldId id="321" r:id="rId10"/>
    <p:sldId id="287" r:id="rId11"/>
    <p:sldId id="288" r:id="rId12"/>
    <p:sldId id="277" r:id="rId13"/>
    <p:sldId id="278" r:id="rId14"/>
    <p:sldId id="309" r:id="rId15"/>
    <p:sldId id="311" r:id="rId16"/>
    <p:sldId id="279" r:id="rId17"/>
    <p:sldId id="314" r:id="rId18"/>
    <p:sldId id="313" r:id="rId19"/>
    <p:sldId id="315" r:id="rId20"/>
    <p:sldId id="280" r:id="rId21"/>
    <p:sldId id="281" r:id="rId22"/>
    <p:sldId id="305" r:id="rId23"/>
    <p:sldId id="282" r:id="rId24"/>
    <p:sldId id="283" r:id="rId25"/>
    <p:sldId id="316" r:id="rId26"/>
    <p:sldId id="292" r:id="rId27"/>
    <p:sldId id="293" r:id="rId28"/>
    <p:sldId id="294" r:id="rId29"/>
    <p:sldId id="295" r:id="rId30"/>
    <p:sldId id="296" r:id="rId31"/>
    <p:sldId id="302" r:id="rId32"/>
    <p:sldId id="297" r:id="rId33"/>
    <p:sldId id="298" r:id="rId34"/>
    <p:sldId id="306" r:id="rId35"/>
    <p:sldId id="307" r:id="rId36"/>
    <p:sldId id="299" r:id="rId37"/>
    <p:sldId id="300" r:id="rId38"/>
    <p:sldId id="303" r:id="rId39"/>
    <p:sldId id="301" r:id="rId40"/>
    <p:sldId id="317" r:id="rId41"/>
    <p:sldId id="318" r:id="rId42"/>
    <p:sldId id="319" r:id="rId43"/>
    <p:sldId id="320" r:id="rId44"/>
    <p:sldId id="284" r:id="rId45"/>
    <p:sldId id="26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41" autoAdjust="0"/>
    <p:restoredTop sz="94660"/>
  </p:normalViewPr>
  <p:slideViewPr>
    <p:cSldViewPr>
      <p:cViewPr>
        <p:scale>
          <a:sx n="62" d="100"/>
          <a:sy n="62" d="100"/>
        </p:scale>
        <p:origin x="-1128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818CA2-DDA2-4CE4-AE8E-B7BBEB4714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58A5A3-D6C6-46B3-A3DA-70C6B616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87737"/>
            <a:ext cx="6777318" cy="1731982"/>
          </a:xfrm>
        </p:spPr>
        <p:txBody>
          <a:bodyPr/>
          <a:lstStyle/>
          <a:p>
            <a:r>
              <a:rPr lang="ru-RU" sz="3600" b="1" dirty="0" smtClean="0"/>
              <a:t>«Применение мнемотехники как средство реабилитации для граждан пожилого возраста, перенесших инсульт»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7000924" cy="214314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Методическая программа </a:t>
            </a:r>
          </a:p>
          <a:p>
            <a:pPr algn="just"/>
            <a:r>
              <a:rPr lang="ru-RU" sz="2600" dirty="0" smtClean="0"/>
              <a:t>Выполнила: Кузнецова О.А., социальный педагог</a:t>
            </a:r>
          </a:p>
          <a:p>
            <a:pPr algn="just"/>
            <a:r>
              <a:rPr lang="ru-RU" sz="2600" dirty="0" smtClean="0"/>
              <a:t> </a:t>
            </a:r>
          </a:p>
          <a:p>
            <a:r>
              <a:rPr lang="ru-RU" sz="2000" dirty="0" smtClean="0"/>
              <a:t>КГБУ СО «Комплексный центр социального обслуживания  населения «Центральный» </a:t>
            </a:r>
          </a:p>
          <a:p>
            <a:r>
              <a:rPr lang="ru-RU" sz="2000" dirty="0" smtClean="0"/>
              <a:t>г. Красноярск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020489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969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928803"/>
            <a:ext cx="7745505" cy="464347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модели (условно-схематичные, </a:t>
            </a:r>
            <a:r>
              <a:rPr lang="ru-RU" dirty="0" err="1" smtClean="0"/>
              <a:t>двигательно-сериационные</a:t>
            </a:r>
            <a:r>
              <a:rPr lang="ru-RU" dirty="0" smtClean="0"/>
              <a:t>, временно - пространственные, схематичные, силуэтные изображения; коллажи);</a:t>
            </a:r>
          </a:p>
          <a:p>
            <a:pPr lvl="0"/>
            <a:r>
              <a:rPr lang="ru-RU" dirty="0" smtClean="0"/>
              <a:t> планы-схемы;</a:t>
            </a:r>
          </a:p>
          <a:p>
            <a:pPr lvl="0"/>
            <a:r>
              <a:rPr lang="ru-RU" dirty="0" err="1" smtClean="0"/>
              <a:t>мнемотаблицы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стимулирования фантазии и творческих речевых действий на начальном этапе работы необходимо сформировывать </a:t>
            </a:r>
            <a:r>
              <a:rPr lang="ru-RU" dirty="0" err="1" smtClean="0"/>
              <a:t>знаково</a:t>
            </a:r>
            <a:r>
              <a:rPr lang="ru-RU" dirty="0" smtClean="0"/>
              <a:t>- символические функции. В качестве условных заместителей могут выступать символы разнообразного характера:</a:t>
            </a:r>
          </a:p>
          <a:p>
            <a:pPr lvl="0"/>
            <a:r>
              <a:rPr lang="ru-RU" dirty="0" smtClean="0"/>
              <a:t> геометрические фигуры;</a:t>
            </a:r>
          </a:p>
          <a:p>
            <a:pPr lvl="0"/>
            <a:r>
              <a:rPr lang="ru-RU" dirty="0" smtClean="0"/>
              <a:t> символические изображения предметов (условные обозначения, силуэты,</a:t>
            </a:r>
          </a:p>
          <a:p>
            <a:pPr lvl="0"/>
            <a:r>
              <a:rPr lang="ru-RU" dirty="0" smtClean="0"/>
              <a:t>контуры, пиктограммы);</a:t>
            </a:r>
          </a:p>
          <a:p>
            <a:pPr lvl="0"/>
            <a:r>
              <a:rPr lang="ru-RU" dirty="0" smtClean="0"/>
              <a:t> планы и условные обозначения</a:t>
            </a:r>
          </a:p>
          <a:p>
            <a:pPr lvl="0">
              <a:buNone/>
            </a:pPr>
            <a:r>
              <a:rPr lang="ru-RU" dirty="0" smtClean="0"/>
              <a:t>Основные приемы мнемотехники основаны на ассоциациях, логическом мышлении, наблюдательности.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Приемы мнемотехники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928802"/>
            <a:ext cx="7745505" cy="464346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1 этап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800" dirty="0" smtClean="0"/>
              <a:t>Рассматривание таблицы и разбор того, что на ней изображено.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dirty="0" smtClean="0"/>
              <a:t>Рекомендации к составлению индивидуального плана работы для восстановления речевых функций.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573016"/>
            <a:ext cx="4608512" cy="30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2 этап:</a:t>
            </a:r>
            <a:br>
              <a:rPr lang="ru-RU" sz="3200" b="1" dirty="0" smtClean="0"/>
            </a:br>
            <a:r>
              <a:rPr lang="ru-RU" sz="32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Осуществляется перекодирование информации, т. е. преобразование из абстрактных символов в образы.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2789" y="1928813"/>
            <a:ext cx="601842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00042"/>
            <a:ext cx="7756263" cy="121444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На втором этапе «</a:t>
            </a:r>
            <a:r>
              <a:rPr lang="ru-RU" sz="2000" dirty="0" err="1" smtClean="0">
                <a:solidFill>
                  <a:schemeClr val="tx1"/>
                </a:solidFill>
              </a:rPr>
              <a:t>афазик</a:t>
            </a:r>
            <a:r>
              <a:rPr lang="ru-RU" sz="2000" dirty="0" smtClean="0">
                <a:solidFill>
                  <a:schemeClr val="tx1"/>
                </a:solidFill>
              </a:rPr>
              <a:t>» учится «читать» готовые предложения. Сначала предложения даются простые, из 2-х - 3-х слов, затем количество слов увеличивается, добавляются предлоги.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628800"/>
            <a:ext cx="4680520" cy="46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85729"/>
            <a:ext cx="7745505" cy="584043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3 этап:</a:t>
            </a:r>
          </a:p>
          <a:p>
            <a:pPr algn="just"/>
            <a:endParaRPr lang="ru-RU" sz="2800" b="1" dirty="0" smtClean="0"/>
          </a:p>
          <a:p>
            <a:pPr algn="just"/>
            <a:endParaRPr lang="ru-RU" sz="2800" b="1" dirty="0" smtClean="0"/>
          </a:p>
          <a:p>
            <a:pPr algn="just">
              <a:buNone/>
            </a:pPr>
            <a:r>
              <a:rPr lang="ru-RU" sz="2800" dirty="0" smtClean="0"/>
              <a:t>    После</a:t>
            </a:r>
            <a:r>
              <a:rPr lang="ru-RU" sz="2800" b="1" dirty="0" smtClean="0"/>
              <a:t> </a:t>
            </a:r>
            <a:r>
              <a:rPr lang="ru-RU" sz="2800" dirty="0" smtClean="0"/>
              <a:t>перекодирования осуществляется пересказ сказки или рассказ по заданной теме (сказки, стихотворения) опорой на символы (образы) т. е. происходит обработка метода запоминания.</a:t>
            </a:r>
          </a:p>
          <a:p>
            <a:pPr algn="just">
              <a:buNone/>
            </a:pPr>
            <a:r>
              <a:rPr lang="ru-RU" sz="2800" dirty="0" smtClean="0"/>
              <a:t>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84156"/>
            <a:ext cx="8429684" cy="618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071546"/>
            <a:ext cx="7756263" cy="714380"/>
          </a:xfrm>
        </p:spPr>
        <p:txBody>
          <a:bodyPr/>
          <a:lstStyle/>
          <a:p>
            <a:r>
              <a:rPr lang="ru-RU" sz="4000" b="1" dirty="0" smtClean="0"/>
              <a:t>4 этап: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Делается графическая зарисовка </a:t>
            </a:r>
            <a:r>
              <a:rPr lang="ru-RU" sz="2000" dirty="0" err="1" smtClean="0">
                <a:solidFill>
                  <a:schemeClr val="tx1"/>
                </a:solidFill>
              </a:rPr>
              <a:t>мнемотаблицы</a:t>
            </a:r>
            <a:r>
              <a:rPr lang="ru-RU" sz="2000" dirty="0" smtClean="0">
                <a:solidFill>
                  <a:schemeClr val="tx1"/>
                </a:solidFill>
              </a:rPr>
              <a:t>. На четвертом этапе учатся составлять рассказы из готовых предложений. В начале этапа составление рассказа дается по картинке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988840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56263" cy="1430084"/>
          </a:xfrm>
        </p:spPr>
        <p:txBody>
          <a:bodyPr/>
          <a:lstStyle/>
          <a:p>
            <a:r>
              <a:rPr lang="ru-RU" sz="2800" b="1" dirty="0" smtClean="0"/>
              <a:t>5 этап: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Каждая таблица может воспроизведена при её показе. При воспроизведении текста основной упор делается на изображение главных героев. Задаются пациенту вопросы: «Кто (что) спрятался в таблице?», «Про кого это произведение?».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060848"/>
            <a:ext cx="6668244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7761288" cy="5328592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600" dirty="0" smtClean="0"/>
              <a:t>	        </a:t>
            </a:r>
            <a:r>
              <a:rPr lang="ru-RU" sz="1800" b="1" dirty="0" smtClean="0"/>
              <a:t>Для восстановления памяти и речи после инсульта</a:t>
            </a:r>
          </a:p>
          <a:p>
            <a:pPr marL="0" indent="0" algn="ctr" fontAlgn="base">
              <a:buNone/>
            </a:pPr>
            <a:r>
              <a:rPr lang="ru-RU" sz="1800" b="1" dirty="0" smtClean="0"/>
              <a:t> необходим комплекс мероприятий:</a:t>
            </a:r>
          </a:p>
          <a:p>
            <a:pPr lvl="0" algn="just" fontAlgn="base"/>
            <a:r>
              <a:rPr lang="ru-RU" sz="1800" dirty="0" smtClean="0"/>
              <a:t>Раннее обращение за медицинской помощью (первые часы после возникновения болезни).</a:t>
            </a:r>
          </a:p>
          <a:p>
            <a:pPr lvl="0" algn="just" fontAlgn="base"/>
            <a:r>
              <a:rPr lang="ru-RU" sz="1800" dirty="0" smtClean="0"/>
              <a:t>Медикаментозная поддержка.</a:t>
            </a:r>
          </a:p>
          <a:p>
            <a:pPr lvl="0" algn="just" fontAlgn="base"/>
            <a:r>
              <a:rPr lang="ru-RU" sz="1800" dirty="0" smtClean="0"/>
              <a:t>Занятия с логопедом.</a:t>
            </a:r>
          </a:p>
          <a:p>
            <a:pPr lvl="0" algn="just" fontAlgn="base"/>
            <a:r>
              <a:rPr lang="ru-RU" sz="1800" dirty="0" smtClean="0"/>
              <a:t>Специальные упражнения, восстанавливающие память и произношение.</a:t>
            </a:r>
          </a:p>
          <a:p>
            <a:pPr algn="just" fontAlgn="base"/>
            <a:r>
              <a:rPr lang="ru-RU" sz="1800" dirty="0" smtClean="0"/>
              <a:t>Реабилитация речевых функций должна быть упорной и систематизированной.</a:t>
            </a:r>
          </a:p>
          <a:p>
            <a:pPr algn="just" fontAlgn="base"/>
            <a:r>
              <a:rPr lang="ru-RU" sz="1800" dirty="0" smtClean="0"/>
              <a:t>Актуальность мнемотехники для людей, перенесших инсульт, содействует преодолению </a:t>
            </a:r>
            <a:r>
              <a:rPr lang="ru-RU" sz="1800" dirty="0" err="1" smtClean="0"/>
              <a:t>амнестических</a:t>
            </a:r>
            <a:r>
              <a:rPr lang="ru-RU" sz="1800" dirty="0" smtClean="0"/>
              <a:t> трудностей, запоминанию событий, предметов, фактов, явлений, близких их жизненному опыту.</a:t>
            </a:r>
          </a:p>
          <a:p>
            <a:pPr algn="ctr"/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7756525" cy="698500"/>
          </a:xfrm>
        </p:spPr>
        <p:txBody>
          <a:bodyPr/>
          <a:lstStyle/>
          <a:p>
            <a:r>
              <a:rPr lang="ru-RU" sz="4800" dirty="0" smtClean="0"/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05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357299"/>
            <a:ext cx="7745505" cy="47688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Приём наглядного моделирования может быть использован в разных видах речевой деятельности:</a:t>
            </a:r>
          </a:p>
          <a:p>
            <a:pPr lvl="0"/>
            <a:r>
              <a:rPr lang="ru-RU" dirty="0" smtClean="0"/>
              <a:t>пересказ;</a:t>
            </a:r>
          </a:p>
          <a:p>
            <a:pPr lvl="0"/>
            <a:r>
              <a:rPr lang="ru-RU" dirty="0" smtClean="0"/>
              <a:t>составление рассказов по картине и серии картин;</a:t>
            </a:r>
          </a:p>
          <a:p>
            <a:pPr lvl="0"/>
            <a:r>
              <a:rPr lang="ru-RU" dirty="0" smtClean="0"/>
              <a:t>описательный рассказ;</a:t>
            </a:r>
          </a:p>
          <a:p>
            <a:pPr lvl="0"/>
            <a:r>
              <a:rPr lang="ru-RU" dirty="0" smtClean="0"/>
              <a:t>творческий рассказ;</a:t>
            </a:r>
          </a:p>
          <a:p>
            <a:pPr lvl="0"/>
            <a:r>
              <a:rPr lang="ru-RU" dirty="0" smtClean="0"/>
              <a:t>заучивание стихов, </a:t>
            </a:r>
            <a:r>
              <a:rPr lang="ru-RU" dirty="0" err="1" smtClean="0"/>
              <a:t>потешек</a:t>
            </a:r>
            <a:r>
              <a:rPr lang="ru-RU" dirty="0" smtClean="0"/>
              <a:t>, загадок, пословиц, </a:t>
            </a:r>
            <a:r>
              <a:rPr lang="ru-RU" dirty="0" err="1" smtClean="0"/>
              <a:t>чистоговорок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Примером мнемотехники  могут быть таблицы, построенные на изображении последовательности процессов умывания, мытья рук, одевания, сервировки стола и т.д. </a:t>
            </a:r>
          </a:p>
          <a:p>
            <a:r>
              <a:rPr lang="ru-RU" dirty="0" smtClean="0"/>
              <a:t>Используя приемы мнемотехники, можно научить «</a:t>
            </a:r>
            <a:r>
              <a:rPr lang="ru-RU" dirty="0" err="1" smtClean="0"/>
              <a:t>афазиков</a:t>
            </a:r>
            <a:r>
              <a:rPr lang="ru-RU" dirty="0" smtClean="0"/>
              <a:t>» составлять небольшие рассказы.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857232"/>
            <a:ext cx="7756263" cy="214314"/>
          </a:xfrm>
        </p:spPr>
        <p:txBody>
          <a:bodyPr/>
          <a:lstStyle/>
          <a:p>
            <a:r>
              <a:rPr lang="ru-RU" sz="4400" b="1" dirty="0" smtClean="0"/>
              <a:t>Применение мнемотехники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857364"/>
            <a:ext cx="7745505" cy="4714907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Мнемотаблица</a:t>
            </a:r>
            <a:r>
              <a:rPr lang="ru-RU" dirty="0" smtClean="0"/>
              <a:t> может быть нарисована от руки или составлена из картинок, как коллаж. На начальном этапе обучения, лучше рисовать небольшие по объему таблицы-ленты, расположив 3-4 картинки в ряд.</a:t>
            </a:r>
          </a:p>
          <a:p>
            <a:r>
              <a:rPr lang="ru-RU" dirty="0" smtClean="0"/>
              <a:t>Чтобы составить </a:t>
            </a:r>
            <a:r>
              <a:rPr lang="ru-RU" dirty="0" err="1" smtClean="0"/>
              <a:t>мнемотаблицу</a:t>
            </a:r>
            <a:r>
              <a:rPr lang="ru-RU" dirty="0" smtClean="0"/>
              <a:t>, нужно:</a:t>
            </a:r>
          </a:p>
          <a:p>
            <a:pPr lvl="0"/>
            <a:r>
              <a:rPr lang="ru-RU" dirty="0" smtClean="0"/>
              <a:t>разбить рассказ на части, определяя важные моменты (каждые 2-3 слова), расчертить лист бумаги на квадраты;</a:t>
            </a:r>
          </a:p>
          <a:p>
            <a:pPr lvl="0"/>
            <a:r>
              <a:rPr lang="ru-RU" dirty="0" smtClean="0"/>
              <a:t>нарисовать на каждый такой момент картинку (описывая существительные или прилагательные);</a:t>
            </a:r>
          </a:p>
          <a:p>
            <a:pPr lvl="0"/>
            <a:r>
              <a:rPr lang="ru-RU" dirty="0" smtClean="0"/>
              <a:t>непонятные слова (глаголы или вопросы) по возможности как-нибудь изобразить или просто поставить знак «?». Это надо будет прокомментировать пациенту.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000108"/>
            <a:ext cx="7756263" cy="624298"/>
          </a:xfrm>
        </p:spPr>
        <p:txBody>
          <a:bodyPr/>
          <a:lstStyle/>
          <a:p>
            <a:r>
              <a:rPr lang="ru-RU" sz="4400" b="1" dirty="0" smtClean="0"/>
              <a:t>Рекомендации к составлению </a:t>
            </a:r>
            <a:r>
              <a:rPr lang="ru-RU" sz="4400" b="1" dirty="0" err="1" smtClean="0"/>
              <a:t>мнемотаблицы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714357"/>
            <a:ext cx="7745505" cy="5411806"/>
          </a:xfrm>
        </p:spPr>
        <p:txBody>
          <a:bodyPr/>
          <a:lstStyle/>
          <a:p>
            <a:pPr algn="just"/>
            <a:r>
              <a:rPr lang="ru-RU" sz="2800" dirty="0" smtClean="0"/>
              <a:t>Затем пациенту предлагается запомнить описанное и рассказать поэтапно, смотря на картинки.</a:t>
            </a:r>
          </a:p>
          <a:p>
            <a:pPr algn="just"/>
            <a:r>
              <a:rPr lang="ru-RU" sz="2800" dirty="0" smtClean="0"/>
              <a:t>При этом происходят такие процессы:</a:t>
            </a:r>
          </a:p>
          <a:p>
            <a:pPr lvl="0" algn="just"/>
            <a:r>
              <a:rPr lang="ru-RU" sz="2800" dirty="0" smtClean="0"/>
              <a:t>рассмотрение картинок и понимание, что на них изображено;</a:t>
            </a:r>
          </a:p>
          <a:p>
            <a:pPr lvl="0" algn="just"/>
            <a:r>
              <a:rPr lang="ru-RU" sz="2800" dirty="0" smtClean="0"/>
              <a:t>перекодировка информации из визуальной в образную, сопоставление картинки с понятием;</a:t>
            </a:r>
          </a:p>
          <a:p>
            <a:pPr lvl="0" algn="just"/>
            <a:r>
              <a:rPr lang="ru-RU" sz="2800" dirty="0" smtClean="0"/>
              <a:t>составление рассказа по картинкам;</a:t>
            </a:r>
          </a:p>
          <a:p>
            <a:pPr lvl="0" algn="just"/>
            <a:r>
              <a:rPr lang="ru-RU" sz="2800" dirty="0" smtClean="0"/>
              <a:t>запоминание рассказа или стиха.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85728"/>
            <a:ext cx="7745505" cy="635798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Просто и интересно можно изобразить </a:t>
            </a:r>
            <a:r>
              <a:rPr lang="ru-RU" dirty="0" err="1" smtClean="0"/>
              <a:t>мнемотаблицу</a:t>
            </a:r>
            <a:r>
              <a:rPr lang="ru-RU" dirty="0" smtClean="0"/>
              <a:t> по временам года. Можно составлять ребусы, загадки или </a:t>
            </a:r>
            <a:r>
              <a:rPr lang="ru-RU" dirty="0" err="1" smtClean="0"/>
              <a:t>мнемотаблицы</a:t>
            </a:r>
            <a:r>
              <a:rPr lang="ru-RU" dirty="0" smtClean="0"/>
              <a:t> по математике. В последнем случае, достаточно нарисовать цифру, а в другом квадрате картинку, изображающую данное число. В дальнейшем у человека откладывается в памяти соответствующая картинка, когда он видит цифру.</a:t>
            </a:r>
          </a:p>
          <a:p>
            <a:r>
              <a:rPr lang="ru-RU" dirty="0" smtClean="0"/>
              <a:t>Если вы не можете или нет времени рисовать </a:t>
            </a:r>
            <a:r>
              <a:rPr lang="ru-RU" dirty="0" err="1" smtClean="0"/>
              <a:t>мнемотаблицы</a:t>
            </a:r>
            <a:r>
              <a:rPr lang="ru-RU" dirty="0" smtClean="0"/>
              <a:t>, их можно легко найти в Интернете и скачать, а затем распечатать и заниматься с пациентом. </a:t>
            </a:r>
          </a:p>
          <a:p>
            <a:r>
              <a:rPr lang="ru-RU" dirty="0" smtClean="0"/>
              <a:t>Как уже было сказано, запоминание по </a:t>
            </a:r>
            <a:r>
              <a:rPr lang="ru-RU" dirty="0" err="1" smtClean="0"/>
              <a:t>мнемотаблицам</a:t>
            </a:r>
            <a:r>
              <a:rPr lang="ru-RU" dirty="0" smtClean="0"/>
              <a:t>, упрощают восприятие текста. Особенно важно это для тех, у которых есть проблемы речи и слуха, им сложно концентрировать внимание на рассказе вслух. Учить стихи и рассказы по </a:t>
            </a:r>
            <a:r>
              <a:rPr lang="ru-RU" dirty="0" err="1" smtClean="0"/>
              <a:t>мнемотаблицам</a:t>
            </a:r>
            <a:r>
              <a:rPr lang="ru-RU" dirty="0" smtClean="0"/>
              <a:t> легко, а при рассказе можно подглядывать на картинки. </a:t>
            </a:r>
          </a:p>
          <a:p>
            <a:r>
              <a:rPr lang="ru-RU" dirty="0" smtClean="0"/>
              <a:t>Пробуем разобрать с ним рассказ и нарисовать его в </a:t>
            </a:r>
            <a:r>
              <a:rPr lang="ru-RU" dirty="0" err="1" smtClean="0"/>
              <a:t>мнемотаблицу</a:t>
            </a:r>
            <a:r>
              <a:rPr lang="ru-RU" dirty="0" smtClean="0"/>
              <a:t>. Человек  научится выстраивать рассказ по сюжетной линии, привыкнет к тому, что у любой истории должно быть начало и логичный конец.</a:t>
            </a:r>
          </a:p>
          <a:p>
            <a:r>
              <a:rPr lang="ru-RU" dirty="0" smtClean="0"/>
              <a:t>Многие явления легче разбирать по </a:t>
            </a:r>
            <a:r>
              <a:rPr lang="ru-RU" dirty="0" err="1" smtClean="0"/>
              <a:t>мнемотаблицам</a:t>
            </a:r>
            <a:r>
              <a:rPr lang="ru-RU" dirty="0" smtClean="0"/>
              <a:t>. Видя образ того, о чем идет речь, он легче запомнит информацию, ведь она будет восприниматься мозгом автоматически, перекодируя ее из абстрактного в образное мышление.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onisad.ru/obrazovatelnie_marshruti/zanyatiya_po_mnemotehnike/mnemotehnika1.gif?rand=41837173540028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8995"/>
            <a:ext cx="3747836" cy="44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maaam.ru/upload/blogs/84937f88c18d2b776f48115ae0016fd7.jpg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112568" cy="439248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Методика состоит из трёх групп заданий: </a:t>
            </a:r>
          </a:p>
          <a:p>
            <a:r>
              <a:rPr lang="ru-RU" dirty="0" smtClean="0"/>
              <a:t>1 группа – задания на изучение слуховой памяти, звукопроизношения</a:t>
            </a:r>
          </a:p>
          <a:p>
            <a:r>
              <a:rPr lang="ru-RU" dirty="0" smtClean="0"/>
              <a:t> 2 группа – задания на изучение зрительной памяти</a:t>
            </a:r>
          </a:p>
          <a:p>
            <a:r>
              <a:rPr lang="ru-RU" dirty="0" smtClean="0"/>
              <a:t> 3 группа – задания на изучение опосредованного запоминания.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Мониторинг изучения памяти  и речи больного человека</a:t>
            </a:r>
            <a:endParaRPr lang="ru-RU" sz="4000" dirty="0"/>
          </a:p>
        </p:txBody>
      </p:sp>
      <p:pic>
        <p:nvPicPr>
          <p:cNvPr id="4" name="Содержимое 3" descr="https://reabilitilog.ru/wp-content/uploads/2018/04/lechenie-u-logopeda-posle-insulta1-3-1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168352" cy="219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7" y="2348880"/>
            <a:ext cx="7344816" cy="3877815"/>
          </a:xfrm>
        </p:spPr>
        <p:txBody>
          <a:bodyPr/>
          <a:lstStyle/>
          <a:p>
            <a:r>
              <a:rPr lang="ru-RU" dirty="0" smtClean="0"/>
              <a:t>Цель: исследование слуховой памяти.</a:t>
            </a:r>
          </a:p>
          <a:p>
            <a:r>
              <a:rPr lang="ru-RU" dirty="0" smtClean="0"/>
              <a:t>Оборудование: набор односложных слов, тематически связанных между собой (лиса, слон, волк, жираф, тигр, заяц, медведь, белка).</a:t>
            </a:r>
          </a:p>
          <a:p>
            <a:r>
              <a:rPr lang="ru-RU" dirty="0" smtClean="0"/>
              <a:t>Оценка выполнения задания:</a:t>
            </a:r>
          </a:p>
          <a:p>
            <a:r>
              <a:rPr lang="ru-RU" dirty="0" smtClean="0"/>
              <a:t> 0 – не воспроизвёл ни одного слова,</a:t>
            </a:r>
          </a:p>
          <a:p>
            <a:r>
              <a:rPr lang="ru-RU" dirty="0" smtClean="0"/>
              <a:t> 1 – воспроизвёл 1-3 слова с помощью взрослого,</a:t>
            </a:r>
          </a:p>
          <a:p>
            <a:r>
              <a:rPr lang="ru-RU" dirty="0" smtClean="0"/>
              <a:t> 2 – воспроизвёл 3-6 слова самостоятельно,</a:t>
            </a:r>
          </a:p>
          <a:p>
            <a:r>
              <a:rPr lang="ru-RU" dirty="0" smtClean="0"/>
              <a:t> 3 – воспроизвел 6-8 слов самостоятельно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Задание 1. «Запомни слова»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204864"/>
            <a:ext cx="7745505" cy="38778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» Цель: исследование звукопроизношения, объёма кратковременной слуховой памяти.</a:t>
            </a:r>
          </a:p>
          <a:p>
            <a:r>
              <a:rPr lang="ru-RU" dirty="0" smtClean="0"/>
              <a:t> Оборудование: 8 групп знакомых слов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Кот, кит, мак, губы, нога, огонь</a:t>
            </a:r>
          </a:p>
          <a:p>
            <a:pPr marL="457200" indent="-457200">
              <a:buAutoNum type="arabicPeriod" startAt="2"/>
            </a:pPr>
            <a:r>
              <a:rPr lang="ru-RU" dirty="0" smtClean="0"/>
              <a:t>Хомяк, петух, муха, ваза, ветка, рукава</a:t>
            </a:r>
          </a:p>
          <a:p>
            <a:pPr marL="457200" indent="-457200">
              <a:buAutoNum type="arabicPeriod" startAt="2"/>
            </a:pPr>
            <a:r>
              <a:rPr lang="ru-RU" dirty="0" smtClean="0"/>
              <a:t>Собака, мясо, насос, сети, гусь, василек</a:t>
            </a:r>
          </a:p>
          <a:p>
            <a:pPr marL="457200" indent="-457200">
              <a:buNone/>
            </a:pPr>
            <a:r>
              <a:rPr lang="ru-RU" dirty="0" smtClean="0"/>
              <a:t>4.    Замок, коза, корзина, цепь, птица, колодец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Шуба, кошка, камыш, жук, ножи, ежик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Чемодан, печка, мяч, щука, ящик, плащ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Лампа, полка, стул, лимон, малина, шмель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Рак, корова, топор, ремень, карета, дверь</a:t>
            </a:r>
          </a:p>
          <a:p>
            <a:pPr marL="457200" indent="-457200">
              <a:buAutoNum type="arabicPeriod" startAt="5"/>
            </a:pPr>
            <a:endParaRPr lang="ru-RU" dirty="0" smtClean="0"/>
          </a:p>
          <a:p>
            <a:pPr marL="457200" indent="-457200">
              <a:buAutoNum type="arabicPeriod" startAt="5"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Задание 2.«Повтори слова»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0 – не воспроизвёл ни одного слова,</a:t>
            </a:r>
          </a:p>
          <a:p>
            <a:r>
              <a:rPr lang="ru-RU" dirty="0" smtClean="0"/>
              <a:t> 1 – воспроизвёл 1-2 слова,</a:t>
            </a:r>
          </a:p>
          <a:p>
            <a:r>
              <a:rPr lang="ru-RU" dirty="0" smtClean="0"/>
              <a:t> 2 – воспроизвёл 3-4 слова,</a:t>
            </a:r>
          </a:p>
          <a:p>
            <a:r>
              <a:rPr lang="ru-RU" dirty="0" smtClean="0"/>
              <a:t> 3 - воспроизвёл 5 слов.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Оценка выполнения 2 задания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28802"/>
            <a:ext cx="7745505" cy="4643469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000" b="1" dirty="0" smtClean="0"/>
              <a:t>Целью является</a:t>
            </a:r>
            <a:r>
              <a:rPr lang="ru-RU" sz="2000" dirty="0" smtClean="0"/>
              <a:t>–восстановление программирующей функции речи и памяти</a:t>
            </a:r>
          </a:p>
          <a:p>
            <a:pPr fontAlgn="base"/>
            <a:r>
              <a:rPr lang="ru-RU" sz="2000" dirty="0" smtClean="0"/>
              <a:t> </a:t>
            </a:r>
            <a:r>
              <a:rPr lang="ru-RU" sz="2000" b="1" dirty="0" smtClean="0"/>
              <a:t>Система приемов мнемотехники ставит перед собой задачи</a:t>
            </a:r>
            <a:r>
              <a:rPr lang="ru-RU" sz="2000" dirty="0" smtClean="0"/>
              <a:t>:</a:t>
            </a:r>
          </a:p>
          <a:p>
            <a:pPr lvl="0"/>
            <a:r>
              <a:rPr lang="ru-RU" sz="2000" dirty="0" smtClean="0"/>
              <a:t>Формировать умение с помощью графической аналогии, а так же с помощью заместителей понимать и рассказывать фразы, предложения, стихи;</a:t>
            </a:r>
          </a:p>
          <a:p>
            <a:pPr lvl="0"/>
            <a:r>
              <a:rPr lang="ru-RU" sz="2000" dirty="0" smtClean="0"/>
              <a:t>Формировать память;</a:t>
            </a:r>
          </a:p>
          <a:p>
            <a:pPr lvl="0"/>
            <a:r>
              <a:rPr lang="ru-RU" sz="2000" dirty="0" smtClean="0"/>
              <a:t>Формировать умственную активность, наблюдательность, умение сравнивать, выделять существенные признаки.</a:t>
            </a:r>
          </a:p>
          <a:p>
            <a:r>
              <a:rPr lang="ru-RU" sz="2000" dirty="0" smtClean="0"/>
              <a:t>Основной задачей логопедической работы является – устранение трудности в подборе к предметам, обогащение лексики и синтаксических конструкций высказывания. Опора делается на сохранные анализаторы: зрение, слухоречевую память, планирующую функцию речи.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Цели и задачи: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84002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248347"/>
            <a:ext cx="6984776" cy="3877815"/>
          </a:xfrm>
        </p:spPr>
        <p:txBody>
          <a:bodyPr/>
          <a:lstStyle/>
          <a:p>
            <a:r>
              <a:rPr lang="ru-RU" dirty="0" smtClean="0"/>
              <a:t>Цель: исследование понимания и запоминания текстов. </a:t>
            </a:r>
          </a:p>
          <a:p>
            <a:r>
              <a:rPr lang="ru-RU" dirty="0" smtClean="0"/>
              <a:t>Оборудование: напечатанные тексты небольших рассказов различной трудности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Задание 3. «Воспроизведение рассказов»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285861"/>
            <a:ext cx="7745505" cy="4840302"/>
          </a:xfrm>
        </p:spPr>
        <p:txBody>
          <a:bodyPr/>
          <a:lstStyle/>
          <a:p>
            <a:r>
              <a:rPr lang="ru-RU" b="1" dirty="0" smtClean="0"/>
              <a:t>Лето</a:t>
            </a:r>
          </a:p>
          <a:p>
            <a:r>
              <a:rPr lang="ru-RU" dirty="0" smtClean="0"/>
              <a:t>Наступило теплое лето. В саду поспела смородина. Даша и Таня собирают ее в ведерко. Затем девочки кладут смородину на блюдо. Мама будет варить из нее варенье. Зимой в холода дети будут пить чай с вареньем.</a:t>
            </a:r>
          </a:p>
          <a:p>
            <a:r>
              <a:rPr lang="ru-RU" b="1" dirty="0" smtClean="0"/>
              <a:t> Пересказ рассказа, текста с опорой на </a:t>
            </a:r>
            <a:r>
              <a:rPr lang="ru-RU" b="1" dirty="0" err="1" smtClean="0"/>
              <a:t>мнемотаблицу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56263" cy="911374"/>
          </a:xfrm>
        </p:spPr>
        <p:txBody>
          <a:bodyPr/>
          <a:lstStyle/>
          <a:p>
            <a:r>
              <a:rPr lang="ru-RU" sz="4000" b="1" dirty="0" smtClean="0"/>
              <a:t>Исследование понимания и запоминания текстов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мнемотаблиц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4414874"/>
            <a:ext cx="22860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немотаблиц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414874"/>
            <a:ext cx="2736304" cy="21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276872"/>
            <a:ext cx="7272808" cy="3877815"/>
          </a:xfrm>
        </p:spPr>
        <p:txBody>
          <a:bodyPr/>
          <a:lstStyle/>
          <a:p>
            <a:r>
              <a:rPr lang="ru-RU" dirty="0" smtClean="0"/>
              <a:t> 0 – не смог пересказать,</a:t>
            </a:r>
          </a:p>
          <a:p>
            <a:r>
              <a:rPr lang="ru-RU" dirty="0" smtClean="0"/>
              <a:t> 1 – пересказал с помощью взрослого (по наводящим вопросам) с 3-го предъявления,</a:t>
            </a:r>
          </a:p>
          <a:p>
            <a:r>
              <a:rPr lang="ru-RU" dirty="0" smtClean="0"/>
              <a:t> 2 – пересказал с 2-го предъявления, </a:t>
            </a:r>
          </a:p>
          <a:p>
            <a:r>
              <a:rPr lang="ru-RU" dirty="0" smtClean="0"/>
              <a:t>3 - пересказал с 1-го предъявления.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Оценка выполнения 3 задания: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276872"/>
            <a:ext cx="7745505" cy="3877815"/>
          </a:xfrm>
        </p:spPr>
        <p:txBody>
          <a:bodyPr/>
          <a:lstStyle/>
          <a:p>
            <a:r>
              <a:rPr lang="ru-RU" dirty="0" smtClean="0"/>
              <a:t> Цель: исследование запоминания стихотворных текстов</a:t>
            </a:r>
          </a:p>
          <a:p>
            <a:r>
              <a:rPr lang="ru-RU" dirty="0" smtClean="0"/>
              <a:t> Оборудование: напечатанные тексты небольших стихотворений различной трудности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7756263" cy="91137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Задание 4 «Воспроизведение стихотворений»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2303450"/>
            <a:ext cx="7745505" cy="45545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Осень наступила,</a:t>
            </a:r>
          </a:p>
          <a:p>
            <a:pPr>
              <a:buNone/>
            </a:pPr>
            <a:r>
              <a:rPr lang="ru-RU" dirty="0" smtClean="0"/>
              <a:t>Отцвели цветы,</a:t>
            </a:r>
          </a:p>
          <a:p>
            <a:pPr>
              <a:buNone/>
            </a:pPr>
            <a:r>
              <a:rPr lang="ru-RU" dirty="0" smtClean="0"/>
              <a:t>И глядят уныло</a:t>
            </a:r>
          </a:p>
          <a:p>
            <a:pPr>
              <a:buNone/>
            </a:pPr>
            <a:r>
              <a:rPr lang="ru-RU" dirty="0" smtClean="0"/>
              <a:t>Голые кусты.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1054250"/>
          </a:xfrm>
        </p:spPr>
        <p:txBody>
          <a:bodyPr/>
          <a:lstStyle/>
          <a:p>
            <a:r>
              <a:rPr lang="ru-RU" sz="3600" dirty="0" smtClean="0"/>
              <a:t>Карточки для исследования запоминания стихотворных текстов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Admin\Рабочий стол\фото мнеммо осень\PICT6579.JP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203848" y="2132857"/>
            <a:ext cx="5065478" cy="42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927" y="1089004"/>
            <a:ext cx="7745505" cy="576899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Вянет и желтеет</a:t>
            </a:r>
          </a:p>
          <a:p>
            <a:pPr>
              <a:buNone/>
            </a:pPr>
            <a:r>
              <a:rPr lang="ru-RU" sz="2000" dirty="0" smtClean="0"/>
              <a:t>Травка на лугах.</a:t>
            </a:r>
          </a:p>
          <a:p>
            <a:pPr>
              <a:buNone/>
            </a:pPr>
            <a:r>
              <a:rPr lang="ru-RU" sz="2000" dirty="0" smtClean="0"/>
              <a:t>Только зеленеет</a:t>
            </a:r>
          </a:p>
          <a:p>
            <a:pPr>
              <a:buNone/>
            </a:pPr>
            <a:r>
              <a:rPr lang="ru-RU" sz="2000" dirty="0" smtClean="0"/>
              <a:t>Озимь на полях.</a:t>
            </a:r>
          </a:p>
          <a:p>
            <a:pPr>
              <a:buNone/>
            </a:pPr>
            <a:r>
              <a:rPr lang="ru-RU" sz="2000" dirty="0" smtClean="0"/>
              <a:t>Туча небо кроет</a:t>
            </a:r>
          </a:p>
          <a:p>
            <a:pPr>
              <a:buNone/>
            </a:pPr>
            <a:r>
              <a:rPr lang="ru-RU" sz="2000" dirty="0" smtClean="0"/>
              <a:t>Солнце не блестит.</a:t>
            </a:r>
          </a:p>
          <a:p>
            <a:pPr>
              <a:buNone/>
            </a:pPr>
            <a:r>
              <a:rPr lang="ru-RU" sz="2000" dirty="0" smtClean="0"/>
              <a:t>Ветер в поле воет,</a:t>
            </a:r>
          </a:p>
          <a:p>
            <a:pPr>
              <a:buNone/>
            </a:pPr>
            <a:r>
              <a:rPr lang="ru-RU" sz="2000" dirty="0" smtClean="0"/>
              <a:t>Дождик моросит,</a:t>
            </a:r>
          </a:p>
          <a:p>
            <a:pPr>
              <a:buNone/>
            </a:pPr>
            <a:r>
              <a:rPr lang="ru-RU" sz="2000" dirty="0" smtClean="0"/>
              <a:t>Воды зашумели</a:t>
            </a:r>
          </a:p>
          <a:p>
            <a:pPr>
              <a:buNone/>
            </a:pPr>
            <a:r>
              <a:rPr lang="ru-RU" sz="2000" dirty="0" smtClean="0"/>
              <a:t>Быстрого ручья,</a:t>
            </a:r>
          </a:p>
          <a:p>
            <a:pPr>
              <a:buNone/>
            </a:pPr>
            <a:r>
              <a:rPr lang="ru-RU" sz="2000" dirty="0" smtClean="0"/>
              <a:t>Птички улетели</a:t>
            </a:r>
          </a:p>
          <a:p>
            <a:pPr>
              <a:buNone/>
            </a:pPr>
            <a:r>
              <a:rPr lang="ru-RU" sz="2000" dirty="0" smtClean="0"/>
              <a:t>В теплые края.</a:t>
            </a:r>
          </a:p>
          <a:p>
            <a:r>
              <a:rPr lang="ru-RU" sz="2000" dirty="0" smtClean="0"/>
              <a:t>(А. Плещеев)</a:t>
            </a:r>
          </a:p>
          <a:p>
            <a:endParaRPr lang="ru-RU" dirty="0"/>
          </a:p>
        </p:txBody>
      </p:sp>
      <p:pic>
        <p:nvPicPr>
          <p:cNvPr id="4" name="Рисунок 3" descr="G:\10000101\PICT6598.JPG"/>
          <p:cNvPicPr/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928926" y="1268760"/>
            <a:ext cx="5531506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0 – не смог рассказать,</a:t>
            </a:r>
          </a:p>
          <a:p>
            <a:r>
              <a:rPr lang="ru-RU" dirty="0" smtClean="0"/>
              <a:t> 1 – рассказал с помощью взрослого после 3-го предъявления</a:t>
            </a:r>
          </a:p>
          <a:p>
            <a:r>
              <a:rPr lang="ru-RU" dirty="0" smtClean="0"/>
              <a:t> 2 – рассказал с 2-го предъявления самостоятельно,</a:t>
            </a:r>
          </a:p>
          <a:p>
            <a:r>
              <a:rPr lang="ru-RU" dirty="0" smtClean="0"/>
              <a:t> 3 - рассказал с 1-го предъявления самостоятельно.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85794"/>
            <a:ext cx="7756263" cy="8386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Оценка выполнения 4 задания: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изучение кратковременной зрительной памяти.</a:t>
            </a:r>
          </a:p>
          <a:p>
            <a:r>
              <a:rPr lang="ru-RU" dirty="0" smtClean="0"/>
              <a:t> Оборудование: 10 картинок с изображением знакомых предметов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85794"/>
            <a:ext cx="7756263" cy="838612"/>
          </a:xfrm>
        </p:spPr>
        <p:txBody>
          <a:bodyPr/>
          <a:lstStyle/>
          <a:p>
            <a:r>
              <a:rPr lang="ru-RU" sz="4000" dirty="0" smtClean="0"/>
              <a:t>Задание 5 «Десять картинок»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56263" cy="911374"/>
          </a:xfrm>
        </p:spPr>
        <p:txBody>
          <a:bodyPr/>
          <a:lstStyle/>
          <a:p>
            <a:r>
              <a:rPr lang="ru-RU" sz="3200" dirty="0" smtClean="0"/>
              <a:t>Карточки для изучения кратковременной зрительной памяти.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a2b2.ru/storage/files/methodologicals/35137/41551_Kartochka-1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5040" y="1173872"/>
            <a:ext cx="5733279" cy="30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11.postila.ru/data/45/00/8f/93/45008f9300a7cc44cd874b0b173c25d5baef5fea4594d2c16561067ed838cf5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4270216"/>
            <a:ext cx="4176464" cy="235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420888"/>
            <a:ext cx="7745505" cy="3877815"/>
          </a:xfrm>
        </p:spPr>
        <p:txBody>
          <a:bodyPr/>
          <a:lstStyle/>
          <a:p>
            <a:r>
              <a:rPr lang="ru-RU" dirty="0" smtClean="0"/>
              <a:t>0 – не назвал ни одного предмета,</a:t>
            </a:r>
          </a:p>
          <a:p>
            <a:r>
              <a:rPr lang="ru-RU" dirty="0" smtClean="0"/>
              <a:t> 1 – назвал 1-3 предметов,</a:t>
            </a:r>
          </a:p>
          <a:p>
            <a:r>
              <a:rPr lang="ru-RU" dirty="0" smtClean="0"/>
              <a:t> 2 – назвал 4-7 предметов,</a:t>
            </a:r>
          </a:p>
          <a:p>
            <a:r>
              <a:rPr lang="ru-RU" dirty="0" smtClean="0"/>
              <a:t> 3 – назвал 7-10 предметов.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Оценка выполнения 5 задания: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-Улучшение деятельности психических процессов (различные виды памяти, внимание, мышление);</a:t>
            </a:r>
          </a:p>
          <a:p>
            <a:pPr algn="just"/>
            <a:r>
              <a:rPr lang="ru-RU" dirty="0" smtClean="0"/>
              <a:t>-Формирование умений понимать и составлять тематические рассказы при помощи графических аналогий.</a:t>
            </a:r>
          </a:p>
          <a:p>
            <a:pPr algn="just"/>
            <a:r>
              <a:rPr lang="ru-RU" dirty="0" smtClean="0"/>
              <a:t>- Повышение познавательного интереса и активности;</a:t>
            </a:r>
          </a:p>
          <a:p>
            <a:pPr algn="just"/>
            <a:r>
              <a:rPr lang="ru-RU" dirty="0" smtClean="0"/>
              <a:t>-Расширение круга знаний о характерных особенностях  предметов и явлений окружающего мира;</a:t>
            </a:r>
          </a:p>
          <a:p>
            <a:pPr algn="just"/>
            <a:r>
              <a:rPr lang="ru-RU" dirty="0" smtClean="0"/>
              <a:t>- Активизация словарного запаса.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14356"/>
            <a:ext cx="7756263" cy="910050"/>
          </a:xfrm>
        </p:spPr>
        <p:txBody>
          <a:bodyPr/>
          <a:lstStyle/>
          <a:p>
            <a:r>
              <a:rPr lang="ru-RU" dirty="0" smtClean="0"/>
              <a:t>Ожидаемые</a:t>
            </a:r>
            <a:br>
              <a:rPr lang="ru-RU" dirty="0" smtClean="0"/>
            </a:br>
            <a:r>
              <a:rPr lang="ru-RU" dirty="0" smtClean="0"/>
              <a:t>результаты: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57166"/>
            <a:ext cx="52149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14290"/>
            <a:ext cx="52864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9001" y="571500"/>
            <a:ext cx="4165997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055" y="642938"/>
            <a:ext cx="590589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1357298"/>
            <a:ext cx="7745505" cy="550070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          Восстановление речевых функций может продолжаться очень долго, иногда на это требуется более 2-х лет. Нужно понимать, что речь не восстанавливается сама собой, для этого требуются ежедневные занятия и тренировки, которые являются обязательной составляющей реабилитации после инсульта. Применение мнемотехники поможет восстановить речевые функции наиболее быстро и эффективно. Главное в процессе восстановления речи – усилия и терпение. Эти качества нужны каждому человеку, перенесшему инсульт, так и его родным и близким людям. Также важно сохранять положительный настрой, чтобы человек не чувствовал себя обузой. Речь может восстановиться и она обязательно возвратиться в прежний режим, если делать все правильно, с терпением и в хорошем настроении!</a:t>
            </a:r>
          </a:p>
          <a:p>
            <a:pPr algn="just"/>
            <a:r>
              <a:rPr lang="ru-RU" sz="1800" dirty="0" smtClean="0"/>
              <a:t>          Практическая значимость данной работы заключается в том, что предложенная система методических приемов и практических упражнений с использованием </a:t>
            </a:r>
            <a:r>
              <a:rPr lang="ru-RU" sz="1800" dirty="0" err="1" smtClean="0"/>
              <a:t>мнемотаблиц</a:t>
            </a:r>
            <a:r>
              <a:rPr lang="ru-RU" sz="1800" dirty="0" smtClean="0"/>
              <a:t> по восстановлению функции речи может эффективно использована в процессе специальной, коррекционной работы с людьми, перенесшими инсульт.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Заключение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0000">
            <a:off x="2720347" y="890046"/>
            <a:ext cx="3690883" cy="27827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149080"/>
            <a:ext cx="761384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29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ранних этапах длительность занятий -15 минут два раза в неделю, далее по 30-40 минут три раза в день.) На первом этапе проводится растормаживание речи, т.е. с больным говорят, наблюдают за его слуховым восприятием, ответами на вопросы, пониманием речи. Далее работа ведется в зависимости от формы заболевания над всеми сторонами речи.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Алгоритм выполнения работы и особенности применения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Внедрение мнемотехники в образовательный и восстановительный процесс строится от простого к сложному. Работа начинается с простейших </a:t>
            </a:r>
            <a:r>
              <a:rPr lang="ru-RU" sz="2800" dirty="0" err="1" smtClean="0"/>
              <a:t>мнемоквадратов</a:t>
            </a:r>
            <a:r>
              <a:rPr lang="ru-RU" sz="2800" dirty="0" smtClean="0"/>
              <a:t>, последовательно переходит к </a:t>
            </a:r>
            <a:r>
              <a:rPr lang="ru-RU" sz="2800" dirty="0" err="1" smtClean="0"/>
              <a:t>мнемодорожкам</a:t>
            </a:r>
            <a:r>
              <a:rPr lang="ru-RU" sz="2800" dirty="0" smtClean="0"/>
              <a:t>, и позже к </a:t>
            </a:r>
            <a:r>
              <a:rPr lang="ru-RU" sz="2800" dirty="0" err="1" smtClean="0"/>
              <a:t>мнемотаблицам</a:t>
            </a:r>
            <a:r>
              <a:rPr lang="ru-RU" sz="2800" dirty="0" smtClean="0"/>
              <a:t>.</a:t>
            </a:r>
          </a:p>
          <a:p>
            <a:pPr algn="just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000108"/>
            <a:ext cx="7756263" cy="624298"/>
          </a:xfrm>
        </p:spPr>
        <p:txBody>
          <a:bodyPr/>
          <a:lstStyle/>
          <a:p>
            <a:r>
              <a:rPr lang="ru-RU" sz="4800" dirty="0" smtClean="0"/>
              <a:t>Содержательная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714356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Мнемодорожки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это таблица из четырех и более клеток,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расположенных линейно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7" y="1857364"/>
            <a:ext cx="67151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4264</TotalTime>
  <Words>1546</Words>
  <Application>Microsoft Office PowerPoint</Application>
  <PresentationFormat>Экран (4:3)</PresentationFormat>
  <Paragraphs>165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Твердый переплет</vt:lpstr>
      <vt:lpstr>«Применение мнемотехники как средство реабилитации для граждан пожилого возраста, перенесших инсульт»</vt:lpstr>
      <vt:lpstr>Актуальность </vt:lpstr>
      <vt:lpstr>Цели и задачи:</vt:lpstr>
      <vt:lpstr>Ожидаемые результаты: </vt:lpstr>
      <vt:lpstr>Алгоритм выполнения работы и особенности применения.</vt:lpstr>
      <vt:lpstr>Содержательная часть. </vt:lpstr>
      <vt:lpstr>Слайд 7</vt:lpstr>
      <vt:lpstr>Слайд 8</vt:lpstr>
      <vt:lpstr>Мнемодорожки это таблица из четырех и более клеток,  расположенных линейно</vt:lpstr>
      <vt:lpstr>Слайд 10</vt:lpstr>
      <vt:lpstr>Слайд 11</vt:lpstr>
      <vt:lpstr>Приемы мнемотехники</vt:lpstr>
      <vt:lpstr>  Рекомендации к составлению индивидуального плана работы для восстановления речевых функций. </vt:lpstr>
      <vt:lpstr>2 этап:  Осуществляется перекодирование информации, т. е. преобразование из абстрактных символов в образы.  </vt:lpstr>
      <vt:lpstr>На втором этапе «афазик» учится «читать» готовые предложения. Сначала предложения даются простые, из 2-х - 3-х слов, затем количество слов увеличивается, добавляются предлоги. </vt:lpstr>
      <vt:lpstr>Слайд 16</vt:lpstr>
      <vt:lpstr>Слайд 17</vt:lpstr>
      <vt:lpstr>4 этап:  Делается графическая зарисовка мнемотаблицы. На четвертом этапе учатся составлять рассказы из готовых предложений. В начале этапа составление рассказа дается по картинке </vt:lpstr>
      <vt:lpstr>5 этап:  Каждая таблица может воспроизведена при её показе. При воспроизведении текста основной упор делается на изображение главных героев. Задаются пациенту вопросы: «Кто (что) спрятался в таблице?», «Про кого это произведение?». </vt:lpstr>
      <vt:lpstr>Применение мнемотехники </vt:lpstr>
      <vt:lpstr>Рекомендации к составлению мнемотаблицы </vt:lpstr>
      <vt:lpstr>Слайд 22</vt:lpstr>
      <vt:lpstr>Слайд 23</vt:lpstr>
      <vt:lpstr>Слайд 24</vt:lpstr>
      <vt:lpstr>Слайд 25</vt:lpstr>
      <vt:lpstr>Мониторинг изучения памяти  и речи больного человека</vt:lpstr>
      <vt:lpstr>Задание 1. «Запомни слова» </vt:lpstr>
      <vt:lpstr>Задание 2.«Повтори слова» </vt:lpstr>
      <vt:lpstr>Оценка выполнения 2 задания</vt:lpstr>
      <vt:lpstr>Задание 3. «Воспроизведение рассказов»</vt:lpstr>
      <vt:lpstr>Исследование понимания и запоминания текстов </vt:lpstr>
      <vt:lpstr>Оценка выполнения 3 задания:</vt:lpstr>
      <vt:lpstr> Задание 4 «Воспроизведение стихотворений» </vt:lpstr>
      <vt:lpstr>Карточки для исследования запоминания стихотворных текстов </vt:lpstr>
      <vt:lpstr>Слайд 35</vt:lpstr>
      <vt:lpstr> Оценка выполнения 4 задания: </vt:lpstr>
      <vt:lpstr>Задание 5 «Десять картинок» </vt:lpstr>
      <vt:lpstr>Карточки для изучения кратковременной зрительной памяти. </vt:lpstr>
      <vt:lpstr>Оценка выполнения 5 задания:  </vt:lpstr>
      <vt:lpstr>Слайд 40</vt:lpstr>
      <vt:lpstr>Слайд 41</vt:lpstr>
      <vt:lpstr>Слайд 42</vt:lpstr>
      <vt:lpstr>Слайд 43</vt:lpstr>
      <vt:lpstr>Заключение  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Тренировка памяти как составляющая поддержания коммуникативных навыков пожилых людей</dc:title>
  <dc:creator>Тюменцева</dc:creator>
  <cp:lastModifiedBy>Irina</cp:lastModifiedBy>
  <cp:revision>208</cp:revision>
  <dcterms:created xsi:type="dcterms:W3CDTF">2016-04-01T07:42:20Z</dcterms:created>
  <dcterms:modified xsi:type="dcterms:W3CDTF">2021-02-19T13:10:02Z</dcterms:modified>
</cp:coreProperties>
</file>